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Lst>
  <p:notesMasterIdLst>
    <p:notesMasterId r:id="rId74"/>
  </p:notesMasterIdLst>
  <p:handoutMasterIdLst>
    <p:handoutMasterId r:id="rId75"/>
  </p:handoutMasterIdLst>
  <p:sldIdLst>
    <p:sldId id="299" r:id="rId3"/>
    <p:sldId id="384" r:id="rId4"/>
    <p:sldId id="365" r:id="rId5"/>
    <p:sldId id="382" r:id="rId6"/>
    <p:sldId id="419" r:id="rId7"/>
    <p:sldId id="431" r:id="rId8"/>
    <p:sldId id="432" r:id="rId9"/>
    <p:sldId id="439" r:id="rId10"/>
    <p:sldId id="440" r:id="rId11"/>
    <p:sldId id="441" r:id="rId12"/>
    <p:sldId id="442" r:id="rId13"/>
    <p:sldId id="444" r:id="rId14"/>
    <p:sldId id="443" r:id="rId15"/>
    <p:sldId id="445" r:id="rId16"/>
    <p:sldId id="446" r:id="rId17"/>
    <p:sldId id="447" r:id="rId18"/>
    <p:sldId id="448" r:id="rId19"/>
    <p:sldId id="449" r:id="rId20"/>
    <p:sldId id="450" r:id="rId21"/>
    <p:sldId id="451" r:id="rId22"/>
    <p:sldId id="452" r:id="rId23"/>
    <p:sldId id="453" r:id="rId24"/>
    <p:sldId id="454" r:id="rId25"/>
    <p:sldId id="455" r:id="rId26"/>
    <p:sldId id="418" r:id="rId27"/>
    <p:sldId id="456" r:id="rId28"/>
    <p:sldId id="457" r:id="rId29"/>
    <p:sldId id="458" r:id="rId30"/>
    <p:sldId id="459" r:id="rId31"/>
    <p:sldId id="460" r:id="rId32"/>
    <p:sldId id="461" r:id="rId33"/>
    <p:sldId id="462" r:id="rId34"/>
    <p:sldId id="463" r:id="rId35"/>
    <p:sldId id="464" r:id="rId36"/>
    <p:sldId id="465" r:id="rId37"/>
    <p:sldId id="466" r:id="rId38"/>
    <p:sldId id="467" r:id="rId39"/>
    <p:sldId id="468" r:id="rId40"/>
    <p:sldId id="469" r:id="rId41"/>
    <p:sldId id="470" r:id="rId42"/>
    <p:sldId id="471" r:id="rId43"/>
    <p:sldId id="474" r:id="rId44"/>
    <p:sldId id="475" r:id="rId45"/>
    <p:sldId id="472" r:id="rId46"/>
    <p:sldId id="473" r:id="rId47"/>
    <p:sldId id="476" r:id="rId48"/>
    <p:sldId id="477" r:id="rId49"/>
    <p:sldId id="478" r:id="rId50"/>
    <p:sldId id="483" r:id="rId51"/>
    <p:sldId id="479" r:id="rId52"/>
    <p:sldId id="488" r:id="rId53"/>
    <p:sldId id="484" r:id="rId54"/>
    <p:sldId id="489" r:id="rId55"/>
    <p:sldId id="490" r:id="rId56"/>
    <p:sldId id="491" r:id="rId57"/>
    <p:sldId id="492" r:id="rId58"/>
    <p:sldId id="485" r:id="rId59"/>
    <p:sldId id="487" r:id="rId60"/>
    <p:sldId id="486" r:id="rId61"/>
    <p:sldId id="493" r:id="rId62"/>
    <p:sldId id="497" r:id="rId63"/>
    <p:sldId id="494" r:id="rId64"/>
    <p:sldId id="495" r:id="rId65"/>
    <p:sldId id="496" r:id="rId66"/>
    <p:sldId id="501" r:id="rId67"/>
    <p:sldId id="502" r:id="rId68"/>
    <p:sldId id="503" r:id="rId69"/>
    <p:sldId id="504" r:id="rId70"/>
    <p:sldId id="505" r:id="rId71"/>
    <p:sldId id="506" r:id="rId72"/>
    <p:sldId id="389"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3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C26A"/>
    <a:srgbClr val="7AC259"/>
    <a:srgbClr val="58AD54"/>
    <a:srgbClr val="60BF54"/>
    <a:srgbClr val="60C26A"/>
    <a:srgbClr val="7AAF59"/>
    <a:srgbClr val="3CA652"/>
    <a:srgbClr val="4BB752"/>
    <a:srgbClr val="8BD1CD"/>
    <a:srgbClr val="1BAE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82030" autoAdjust="0"/>
  </p:normalViewPr>
  <p:slideViewPr>
    <p:cSldViewPr snapToGrid="0" snapToObjects="1" showGuides="1">
      <p:cViewPr varScale="1">
        <p:scale>
          <a:sx n="93" d="100"/>
          <a:sy n="93" d="100"/>
        </p:scale>
        <p:origin x="1272" y="84"/>
      </p:cViewPr>
      <p:guideLst>
        <p:guide pos="3840"/>
        <p:guide orient="horz" pos="213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9" d="100"/>
          <a:sy n="89" d="100"/>
        </p:scale>
        <p:origin x="38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7AD844-6B87-4943-9D53-626DC277B195}"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1813F-FBC0-6545-AF4D-3686558B6007}" type="datetimeFigureOut">
              <a:rPr kumimoji="1" lang="zh-CN" altLang="en-US" smtClean="0"/>
              <a:t>2021/9/3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69C3-EF0A-EB4F-AAA0-361080FEBD8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a:t>
            </a:fld>
            <a:endParaRPr kumimoji="1" lang="zh-CN" altLang="en-US"/>
          </a:p>
        </p:txBody>
      </p:sp>
    </p:spTree>
    <p:extLst>
      <p:ext uri="{BB962C8B-B14F-4D97-AF65-F5344CB8AC3E}">
        <p14:creationId xmlns:p14="http://schemas.microsoft.com/office/powerpoint/2010/main" val="485130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28</a:t>
            </a:fld>
            <a:endParaRPr kumimoji="1" lang="zh-CN" altLang="en-US"/>
          </a:p>
        </p:txBody>
      </p:sp>
    </p:spTree>
    <p:extLst>
      <p:ext uri="{BB962C8B-B14F-4D97-AF65-F5344CB8AC3E}">
        <p14:creationId xmlns:p14="http://schemas.microsoft.com/office/powerpoint/2010/main" val="769729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 name="矩形 1"/>
          <p:cNvSpPr/>
          <p:nvPr userDrawn="1"/>
        </p:nvSpPr>
        <p:spPr>
          <a:xfrm>
            <a:off x="0" y="2556398"/>
            <a:ext cx="4134309" cy="1555373"/>
          </a:xfrm>
          <a:custGeom>
            <a:avLst/>
            <a:gdLst>
              <a:gd name="connsiteX0" fmla="*/ 0 w 4134309"/>
              <a:gd name="connsiteY0" fmla="*/ 0 h 1551198"/>
              <a:gd name="connsiteX1" fmla="*/ 4134309 w 4134309"/>
              <a:gd name="connsiteY1" fmla="*/ 0 h 1551198"/>
              <a:gd name="connsiteX2" fmla="*/ 4134309 w 4134309"/>
              <a:gd name="connsiteY2" fmla="*/ 1551198 h 1551198"/>
              <a:gd name="connsiteX3" fmla="*/ 0 w 4134309"/>
              <a:gd name="connsiteY3" fmla="*/ 1551198 h 1551198"/>
              <a:gd name="connsiteX4" fmla="*/ 0 w 4134309"/>
              <a:gd name="connsiteY4" fmla="*/ 0 h 1551198"/>
              <a:gd name="connsiteX0-1" fmla="*/ 0 w 4134309"/>
              <a:gd name="connsiteY0-2" fmla="*/ 4175 h 1555373"/>
              <a:gd name="connsiteX1-3" fmla="*/ 3645794 w 4134309"/>
              <a:gd name="connsiteY1-4" fmla="*/ 0 h 1555373"/>
              <a:gd name="connsiteX2-5" fmla="*/ 4134309 w 4134309"/>
              <a:gd name="connsiteY2-6" fmla="*/ 1555373 h 1555373"/>
              <a:gd name="connsiteX3-7" fmla="*/ 0 w 4134309"/>
              <a:gd name="connsiteY3-8" fmla="*/ 1555373 h 1555373"/>
              <a:gd name="connsiteX4-9" fmla="*/ 0 w 4134309"/>
              <a:gd name="connsiteY4-10" fmla="*/ 4175 h 15553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34309" h="1555373">
                <a:moveTo>
                  <a:pt x="0" y="4175"/>
                </a:moveTo>
                <a:lnTo>
                  <a:pt x="3645794" y="0"/>
                </a:lnTo>
                <a:lnTo>
                  <a:pt x="4134309" y="1555373"/>
                </a:lnTo>
                <a:lnTo>
                  <a:pt x="0" y="1555373"/>
                </a:lnTo>
                <a:lnTo>
                  <a:pt x="0" y="4175"/>
                </a:lnTo>
                <a:close/>
              </a:path>
            </a:pathLst>
          </a:custGeom>
          <a:gradFill>
            <a:gsLst>
              <a:gs pos="28000">
                <a:srgbClr val="7AC259"/>
              </a:gs>
              <a:gs pos="100000">
                <a:srgbClr val="4BB75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1"/>
          <p:cNvSpPr/>
          <p:nvPr userDrawn="1"/>
        </p:nvSpPr>
        <p:spPr>
          <a:xfrm rot="10800000">
            <a:off x="9741840" y="2556398"/>
            <a:ext cx="2451505" cy="1555373"/>
          </a:xfrm>
          <a:custGeom>
            <a:avLst/>
            <a:gdLst>
              <a:gd name="connsiteX0" fmla="*/ 0 w 4134309"/>
              <a:gd name="connsiteY0" fmla="*/ 0 h 1551198"/>
              <a:gd name="connsiteX1" fmla="*/ 4134309 w 4134309"/>
              <a:gd name="connsiteY1" fmla="*/ 0 h 1551198"/>
              <a:gd name="connsiteX2" fmla="*/ 4134309 w 4134309"/>
              <a:gd name="connsiteY2" fmla="*/ 1551198 h 1551198"/>
              <a:gd name="connsiteX3" fmla="*/ 0 w 4134309"/>
              <a:gd name="connsiteY3" fmla="*/ 1551198 h 1551198"/>
              <a:gd name="connsiteX4" fmla="*/ 0 w 4134309"/>
              <a:gd name="connsiteY4" fmla="*/ 0 h 1551198"/>
              <a:gd name="connsiteX0-1" fmla="*/ 0 w 4134309"/>
              <a:gd name="connsiteY0-2" fmla="*/ 4175 h 1555373"/>
              <a:gd name="connsiteX1-3" fmla="*/ 3645794 w 4134309"/>
              <a:gd name="connsiteY1-4" fmla="*/ 0 h 1555373"/>
              <a:gd name="connsiteX2-5" fmla="*/ 4134309 w 4134309"/>
              <a:gd name="connsiteY2-6" fmla="*/ 1555373 h 1555373"/>
              <a:gd name="connsiteX3-7" fmla="*/ 0 w 4134309"/>
              <a:gd name="connsiteY3-8" fmla="*/ 1555373 h 1555373"/>
              <a:gd name="connsiteX4-9" fmla="*/ 0 w 4134309"/>
              <a:gd name="connsiteY4-10" fmla="*/ 4175 h 1555373"/>
              <a:gd name="connsiteX0-11" fmla="*/ 1684149 w 4134309"/>
              <a:gd name="connsiteY0-12" fmla="*/ 4175 h 1555373"/>
              <a:gd name="connsiteX1-13" fmla="*/ 3645794 w 4134309"/>
              <a:gd name="connsiteY1-14" fmla="*/ 0 h 1555373"/>
              <a:gd name="connsiteX2-15" fmla="*/ 4134309 w 4134309"/>
              <a:gd name="connsiteY2-16" fmla="*/ 1555373 h 1555373"/>
              <a:gd name="connsiteX3-17" fmla="*/ 0 w 4134309"/>
              <a:gd name="connsiteY3-18" fmla="*/ 1555373 h 1555373"/>
              <a:gd name="connsiteX4-19" fmla="*/ 1684149 w 4134309"/>
              <a:gd name="connsiteY4-20" fmla="*/ 4175 h 1555373"/>
              <a:gd name="connsiteX0-21" fmla="*/ 0 w 2450160"/>
              <a:gd name="connsiteY0-22" fmla="*/ 4175 h 1555373"/>
              <a:gd name="connsiteX1-23" fmla="*/ 1961645 w 2450160"/>
              <a:gd name="connsiteY1-24" fmla="*/ 0 h 1555373"/>
              <a:gd name="connsiteX2-25" fmla="*/ 2450160 w 2450160"/>
              <a:gd name="connsiteY2-26" fmla="*/ 1555373 h 1555373"/>
              <a:gd name="connsiteX3-27" fmla="*/ 12303 w 2450160"/>
              <a:gd name="connsiteY3-28" fmla="*/ 1555373 h 1555373"/>
              <a:gd name="connsiteX4-29" fmla="*/ 0 w 2450160"/>
              <a:gd name="connsiteY4-30" fmla="*/ 4175 h 1555373"/>
              <a:gd name="connsiteX0-31" fmla="*/ 0 w 2450160"/>
              <a:gd name="connsiteY0-32" fmla="*/ 4175 h 1555373"/>
              <a:gd name="connsiteX1-33" fmla="*/ 1961645 w 2450160"/>
              <a:gd name="connsiteY1-34" fmla="*/ 0 h 1555373"/>
              <a:gd name="connsiteX2-35" fmla="*/ 2450160 w 2450160"/>
              <a:gd name="connsiteY2-36" fmla="*/ 1555373 h 1555373"/>
              <a:gd name="connsiteX3-37" fmla="*/ 3204 w 2450160"/>
              <a:gd name="connsiteY3-38" fmla="*/ 1555373 h 1555373"/>
              <a:gd name="connsiteX4-39" fmla="*/ 0 w 2450160"/>
              <a:gd name="connsiteY4-40" fmla="*/ 4175 h 1555373"/>
              <a:gd name="connsiteX0-41" fmla="*/ 1345 w 2451505"/>
              <a:gd name="connsiteY0-42" fmla="*/ 4175 h 1555373"/>
              <a:gd name="connsiteX1-43" fmla="*/ 1962990 w 2451505"/>
              <a:gd name="connsiteY1-44" fmla="*/ 0 h 1555373"/>
              <a:gd name="connsiteX2-45" fmla="*/ 2451505 w 2451505"/>
              <a:gd name="connsiteY2-46" fmla="*/ 1555373 h 1555373"/>
              <a:gd name="connsiteX3-47" fmla="*/ 0 w 2451505"/>
              <a:gd name="connsiteY3-48" fmla="*/ 1555373 h 1555373"/>
              <a:gd name="connsiteX4-49" fmla="*/ 1345 w 2451505"/>
              <a:gd name="connsiteY4-50" fmla="*/ 4175 h 15553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1505" h="1555373">
                <a:moveTo>
                  <a:pt x="1345" y="4175"/>
                </a:moveTo>
                <a:lnTo>
                  <a:pt x="1962990" y="0"/>
                </a:lnTo>
                <a:lnTo>
                  <a:pt x="2451505" y="1555373"/>
                </a:lnTo>
                <a:lnTo>
                  <a:pt x="0" y="1555373"/>
                </a:lnTo>
                <a:cubicBezTo>
                  <a:pt x="448" y="1038307"/>
                  <a:pt x="897" y="521241"/>
                  <a:pt x="1345" y="4175"/>
                </a:cubicBezTo>
                <a:close/>
              </a:path>
            </a:pathLst>
          </a:custGeom>
          <a:gradFill>
            <a:gsLst>
              <a:gs pos="0">
                <a:srgbClr val="7AC259"/>
              </a:gs>
              <a:gs pos="100000">
                <a:srgbClr val="4BB75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5" name="矩形 4"/>
          <p:cNvSpPr/>
          <p:nvPr userDrawn="1"/>
        </p:nvSpPr>
        <p:spPr>
          <a:xfrm>
            <a:off x="3721100" y="3162296"/>
            <a:ext cx="8470900" cy="64128"/>
          </a:xfrm>
          <a:prstGeom prst="rect">
            <a:avLst/>
          </a:prstGeom>
          <a:gradFill>
            <a:gsLst>
              <a:gs pos="100000">
                <a:srgbClr val="7AC259"/>
              </a:gs>
              <a:gs pos="0">
                <a:srgbClr val="4BB75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平行四边形 2"/>
          <p:cNvSpPr/>
          <p:nvPr userDrawn="1"/>
        </p:nvSpPr>
        <p:spPr>
          <a:xfrm flipH="1">
            <a:off x="642386" y="-5510"/>
            <a:ext cx="2800935" cy="4066237"/>
          </a:xfrm>
          <a:custGeom>
            <a:avLst/>
            <a:gdLst>
              <a:gd name="connsiteX0" fmla="*/ 0 w 2020923"/>
              <a:gd name="connsiteY0" fmla="*/ 3959942 h 3959942"/>
              <a:gd name="connsiteX1" fmla="*/ 505231 w 2020923"/>
              <a:gd name="connsiteY1" fmla="*/ 0 h 3959942"/>
              <a:gd name="connsiteX2" fmla="*/ 2020923 w 2020923"/>
              <a:gd name="connsiteY2" fmla="*/ 0 h 3959942"/>
              <a:gd name="connsiteX3" fmla="*/ 1515692 w 2020923"/>
              <a:gd name="connsiteY3" fmla="*/ 3959942 h 3959942"/>
              <a:gd name="connsiteX4" fmla="*/ 0 w 2020923"/>
              <a:gd name="connsiteY4" fmla="*/ 3959942 h 3959942"/>
              <a:gd name="connsiteX0-1" fmla="*/ 0 w 2731511"/>
              <a:gd name="connsiteY0-2" fmla="*/ 3965451 h 3965451"/>
              <a:gd name="connsiteX1-3" fmla="*/ 505231 w 2731511"/>
              <a:gd name="connsiteY1-4" fmla="*/ 5509 h 3965451"/>
              <a:gd name="connsiteX2-5" fmla="*/ 2731511 w 2731511"/>
              <a:gd name="connsiteY2-6" fmla="*/ 0 h 3965451"/>
              <a:gd name="connsiteX3-7" fmla="*/ 1515692 w 2731511"/>
              <a:gd name="connsiteY3-8" fmla="*/ 3965451 h 3965451"/>
              <a:gd name="connsiteX4-9" fmla="*/ 0 w 2731511"/>
              <a:gd name="connsiteY4-10" fmla="*/ 3965451 h 3965451"/>
              <a:gd name="connsiteX0-11" fmla="*/ 0 w 2731511"/>
              <a:gd name="connsiteY0-12" fmla="*/ 3965451 h 3965451"/>
              <a:gd name="connsiteX1-13" fmla="*/ 1287429 w 2731511"/>
              <a:gd name="connsiteY1-14" fmla="*/ 5509 h 3965451"/>
              <a:gd name="connsiteX2-15" fmla="*/ 2731511 w 2731511"/>
              <a:gd name="connsiteY2-16" fmla="*/ 0 h 3965451"/>
              <a:gd name="connsiteX3-17" fmla="*/ 1515692 w 2731511"/>
              <a:gd name="connsiteY3-18" fmla="*/ 3965451 h 3965451"/>
              <a:gd name="connsiteX4-19" fmla="*/ 0 w 2731511"/>
              <a:gd name="connsiteY4-20" fmla="*/ 3965451 h 3965451"/>
              <a:gd name="connsiteX0-21" fmla="*/ 0 w 2731511"/>
              <a:gd name="connsiteY0-22" fmla="*/ 3965451 h 3965451"/>
              <a:gd name="connsiteX1-23" fmla="*/ 1237853 w 2731511"/>
              <a:gd name="connsiteY1-24" fmla="*/ 1 h 3965451"/>
              <a:gd name="connsiteX2-25" fmla="*/ 2731511 w 2731511"/>
              <a:gd name="connsiteY2-26" fmla="*/ 0 h 3965451"/>
              <a:gd name="connsiteX3-27" fmla="*/ 1515692 w 2731511"/>
              <a:gd name="connsiteY3-28" fmla="*/ 3965451 h 3965451"/>
              <a:gd name="connsiteX4-29" fmla="*/ 0 w 2731511"/>
              <a:gd name="connsiteY4-30" fmla="*/ 3965451 h 39654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1511" h="3965451">
                <a:moveTo>
                  <a:pt x="0" y="3965451"/>
                </a:moveTo>
                <a:lnTo>
                  <a:pt x="1237853" y="1"/>
                </a:lnTo>
                <a:lnTo>
                  <a:pt x="2731511" y="0"/>
                </a:lnTo>
                <a:lnTo>
                  <a:pt x="1515692" y="3965451"/>
                </a:lnTo>
                <a:lnTo>
                  <a:pt x="0" y="3965451"/>
                </a:lnTo>
                <a:close/>
              </a:path>
            </a:pathLst>
          </a:custGeom>
          <a:gradFill>
            <a:gsLst>
              <a:gs pos="30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2"/>
          <p:cNvSpPr/>
          <p:nvPr userDrawn="1"/>
        </p:nvSpPr>
        <p:spPr>
          <a:xfrm flipH="1">
            <a:off x="510957" y="902475"/>
            <a:ext cx="1350236" cy="3955275"/>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gradFill>
            <a:gsLst>
              <a:gs pos="68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4" name="平行四边形 2"/>
          <p:cNvSpPr/>
          <p:nvPr userDrawn="1"/>
        </p:nvSpPr>
        <p:spPr>
          <a:xfrm flipH="1">
            <a:off x="848996" y="-5509"/>
            <a:ext cx="724403" cy="1051646"/>
          </a:xfrm>
          <a:custGeom>
            <a:avLst/>
            <a:gdLst>
              <a:gd name="connsiteX0" fmla="*/ 0 w 2020923"/>
              <a:gd name="connsiteY0" fmla="*/ 3959942 h 3959942"/>
              <a:gd name="connsiteX1" fmla="*/ 505231 w 2020923"/>
              <a:gd name="connsiteY1" fmla="*/ 0 h 3959942"/>
              <a:gd name="connsiteX2" fmla="*/ 2020923 w 2020923"/>
              <a:gd name="connsiteY2" fmla="*/ 0 h 3959942"/>
              <a:gd name="connsiteX3" fmla="*/ 1515692 w 2020923"/>
              <a:gd name="connsiteY3" fmla="*/ 3959942 h 3959942"/>
              <a:gd name="connsiteX4" fmla="*/ 0 w 2020923"/>
              <a:gd name="connsiteY4" fmla="*/ 3959942 h 3959942"/>
              <a:gd name="connsiteX0-1" fmla="*/ 0 w 2731511"/>
              <a:gd name="connsiteY0-2" fmla="*/ 3965451 h 3965451"/>
              <a:gd name="connsiteX1-3" fmla="*/ 505231 w 2731511"/>
              <a:gd name="connsiteY1-4" fmla="*/ 5509 h 3965451"/>
              <a:gd name="connsiteX2-5" fmla="*/ 2731511 w 2731511"/>
              <a:gd name="connsiteY2-6" fmla="*/ 0 h 3965451"/>
              <a:gd name="connsiteX3-7" fmla="*/ 1515692 w 2731511"/>
              <a:gd name="connsiteY3-8" fmla="*/ 3965451 h 3965451"/>
              <a:gd name="connsiteX4-9" fmla="*/ 0 w 2731511"/>
              <a:gd name="connsiteY4-10" fmla="*/ 3965451 h 3965451"/>
              <a:gd name="connsiteX0-11" fmla="*/ 0 w 2731511"/>
              <a:gd name="connsiteY0-12" fmla="*/ 3965451 h 3965451"/>
              <a:gd name="connsiteX1-13" fmla="*/ 1287429 w 2731511"/>
              <a:gd name="connsiteY1-14" fmla="*/ 5509 h 3965451"/>
              <a:gd name="connsiteX2-15" fmla="*/ 2731511 w 2731511"/>
              <a:gd name="connsiteY2-16" fmla="*/ 0 h 3965451"/>
              <a:gd name="connsiteX3-17" fmla="*/ 1515692 w 2731511"/>
              <a:gd name="connsiteY3-18" fmla="*/ 3965451 h 3965451"/>
              <a:gd name="connsiteX4-19" fmla="*/ 0 w 2731511"/>
              <a:gd name="connsiteY4-20" fmla="*/ 3965451 h 3965451"/>
              <a:gd name="connsiteX0-21" fmla="*/ 0 w 2731511"/>
              <a:gd name="connsiteY0-22" fmla="*/ 3965451 h 3965451"/>
              <a:gd name="connsiteX1-23" fmla="*/ 1237853 w 2731511"/>
              <a:gd name="connsiteY1-24" fmla="*/ 1 h 3965451"/>
              <a:gd name="connsiteX2-25" fmla="*/ 2731511 w 2731511"/>
              <a:gd name="connsiteY2-26" fmla="*/ 0 h 3965451"/>
              <a:gd name="connsiteX3-27" fmla="*/ 1515692 w 2731511"/>
              <a:gd name="connsiteY3-28" fmla="*/ 3965451 h 3965451"/>
              <a:gd name="connsiteX4-29" fmla="*/ 0 w 2731511"/>
              <a:gd name="connsiteY4-30" fmla="*/ 3965451 h 39654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1511" h="3965451">
                <a:moveTo>
                  <a:pt x="0" y="3965451"/>
                </a:moveTo>
                <a:lnTo>
                  <a:pt x="1237853" y="1"/>
                </a:lnTo>
                <a:lnTo>
                  <a:pt x="2731511" y="0"/>
                </a:lnTo>
                <a:lnTo>
                  <a:pt x="1515692" y="3965451"/>
                </a:lnTo>
                <a:lnTo>
                  <a:pt x="0" y="3965451"/>
                </a:lnTo>
                <a:close/>
              </a:path>
            </a:pathLst>
          </a:custGeom>
          <a:gradFill>
            <a:gsLst>
              <a:gs pos="100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2"/>
          <p:cNvSpPr/>
          <p:nvPr userDrawn="1"/>
        </p:nvSpPr>
        <p:spPr>
          <a:xfrm flipH="1">
            <a:off x="804676" y="283009"/>
            <a:ext cx="349210" cy="102294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gradFill>
            <a:gsLst>
              <a:gs pos="100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9" name="矩形 2"/>
          <p:cNvSpPr/>
          <p:nvPr userDrawn="1"/>
        </p:nvSpPr>
        <p:spPr>
          <a:xfrm rot="10800000">
            <a:off x="1404748" y="3410080"/>
            <a:ext cx="1478107" cy="2986197"/>
          </a:xfrm>
          <a:custGeom>
            <a:avLst/>
            <a:gdLst>
              <a:gd name="connsiteX0" fmla="*/ 0 w 2687782"/>
              <a:gd name="connsiteY0" fmla="*/ 0 h 4813583"/>
              <a:gd name="connsiteX1" fmla="*/ 2687782 w 2687782"/>
              <a:gd name="connsiteY1" fmla="*/ 0 h 4813583"/>
              <a:gd name="connsiteX2" fmla="*/ 2687782 w 2687782"/>
              <a:gd name="connsiteY2" fmla="*/ 4813583 h 4813583"/>
              <a:gd name="connsiteX3" fmla="*/ 0 w 2687782"/>
              <a:gd name="connsiteY3" fmla="*/ 4813583 h 4813583"/>
              <a:gd name="connsiteX4" fmla="*/ 0 w 2687782"/>
              <a:gd name="connsiteY4" fmla="*/ 0 h 4813583"/>
              <a:gd name="connsiteX0-1" fmla="*/ 0 w 2687782"/>
              <a:gd name="connsiteY0-2" fmla="*/ 0 h 4813583"/>
              <a:gd name="connsiteX1-3" fmla="*/ 1454727 w 2687782"/>
              <a:gd name="connsiteY1-4" fmla="*/ 0 h 4813583"/>
              <a:gd name="connsiteX2-5" fmla="*/ 2687782 w 2687782"/>
              <a:gd name="connsiteY2-6" fmla="*/ 4813583 h 4813583"/>
              <a:gd name="connsiteX3-7" fmla="*/ 0 w 2687782"/>
              <a:gd name="connsiteY3-8" fmla="*/ 4813583 h 4813583"/>
              <a:gd name="connsiteX4-9" fmla="*/ 0 w 2687782"/>
              <a:gd name="connsiteY4-10" fmla="*/ 0 h 4813583"/>
              <a:gd name="connsiteX0-11" fmla="*/ 0 w 2687782"/>
              <a:gd name="connsiteY0-12" fmla="*/ 0 h 4813583"/>
              <a:gd name="connsiteX1-13" fmla="*/ 1011381 w 2687782"/>
              <a:gd name="connsiteY1-14" fmla="*/ 0 h 4813583"/>
              <a:gd name="connsiteX2-15" fmla="*/ 2687782 w 2687782"/>
              <a:gd name="connsiteY2-16" fmla="*/ 4813583 h 4813583"/>
              <a:gd name="connsiteX3-17" fmla="*/ 0 w 2687782"/>
              <a:gd name="connsiteY3-18" fmla="*/ 4813583 h 4813583"/>
              <a:gd name="connsiteX4-19" fmla="*/ 0 w 2687782"/>
              <a:gd name="connsiteY4-20" fmla="*/ 0 h 4813583"/>
              <a:gd name="connsiteX0-21" fmla="*/ 0 w 2687782"/>
              <a:gd name="connsiteY0-22" fmla="*/ 0 h 4813583"/>
              <a:gd name="connsiteX1-23" fmla="*/ 1205345 w 2687782"/>
              <a:gd name="connsiteY1-24" fmla="*/ 13855 h 4813583"/>
              <a:gd name="connsiteX2-25" fmla="*/ 2687782 w 2687782"/>
              <a:gd name="connsiteY2-26" fmla="*/ 4813583 h 4813583"/>
              <a:gd name="connsiteX3-27" fmla="*/ 0 w 2687782"/>
              <a:gd name="connsiteY3-28" fmla="*/ 4813583 h 4813583"/>
              <a:gd name="connsiteX4-29" fmla="*/ 0 w 2687782"/>
              <a:gd name="connsiteY4-30" fmla="*/ 0 h 4813583"/>
              <a:gd name="connsiteX0-31" fmla="*/ 0 w 2687782"/>
              <a:gd name="connsiteY0-32" fmla="*/ 7287 h 4799728"/>
              <a:gd name="connsiteX1-33" fmla="*/ 1205345 w 2687782"/>
              <a:gd name="connsiteY1-34" fmla="*/ 0 h 4799728"/>
              <a:gd name="connsiteX2-35" fmla="*/ 2687782 w 2687782"/>
              <a:gd name="connsiteY2-36" fmla="*/ 4799728 h 4799728"/>
              <a:gd name="connsiteX3-37" fmla="*/ 0 w 2687782"/>
              <a:gd name="connsiteY3-38" fmla="*/ 4799728 h 4799728"/>
              <a:gd name="connsiteX4-39" fmla="*/ 0 w 2687782"/>
              <a:gd name="connsiteY4-40" fmla="*/ 7287 h 4799728"/>
              <a:gd name="connsiteX0-41" fmla="*/ 0 w 2687782"/>
              <a:gd name="connsiteY0-42" fmla="*/ 7287 h 4799728"/>
              <a:gd name="connsiteX1-43" fmla="*/ 1205345 w 2687782"/>
              <a:gd name="connsiteY1-44" fmla="*/ 0 h 4799728"/>
              <a:gd name="connsiteX2-45" fmla="*/ 2687782 w 2687782"/>
              <a:gd name="connsiteY2-46" fmla="*/ 4799728 h 4799728"/>
              <a:gd name="connsiteX3-47" fmla="*/ 516629 w 2687782"/>
              <a:gd name="connsiteY3-48" fmla="*/ 4799728 h 4799728"/>
              <a:gd name="connsiteX4-49" fmla="*/ 0 w 2687782"/>
              <a:gd name="connsiteY4-50" fmla="*/ 7287 h 4799728"/>
              <a:gd name="connsiteX0-51" fmla="*/ 0 w 2687782"/>
              <a:gd name="connsiteY0-52" fmla="*/ 7287 h 4799728"/>
              <a:gd name="connsiteX1-53" fmla="*/ 1205345 w 2687782"/>
              <a:gd name="connsiteY1-54" fmla="*/ 0 h 4799728"/>
              <a:gd name="connsiteX2-55" fmla="*/ 2687782 w 2687782"/>
              <a:gd name="connsiteY2-56" fmla="*/ 4799728 h 4799728"/>
              <a:gd name="connsiteX3-57" fmla="*/ 306150 w 2687782"/>
              <a:gd name="connsiteY3-58" fmla="*/ 4780594 h 4799728"/>
              <a:gd name="connsiteX4-59" fmla="*/ 0 w 2687782"/>
              <a:gd name="connsiteY4-60" fmla="*/ 7287 h 4799728"/>
              <a:gd name="connsiteX0-61" fmla="*/ 363553 w 2381632"/>
              <a:gd name="connsiteY0-62" fmla="*/ 0 h 4830710"/>
              <a:gd name="connsiteX1-63" fmla="*/ 899195 w 2381632"/>
              <a:gd name="connsiteY1-64" fmla="*/ 30982 h 4830710"/>
              <a:gd name="connsiteX2-65" fmla="*/ 2381632 w 2381632"/>
              <a:gd name="connsiteY2-66" fmla="*/ 4830710 h 4830710"/>
              <a:gd name="connsiteX3-67" fmla="*/ 0 w 2381632"/>
              <a:gd name="connsiteY3-68" fmla="*/ 4811576 h 4830710"/>
              <a:gd name="connsiteX4-69" fmla="*/ 363553 w 2381632"/>
              <a:gd name="connsiteY4-70" fmla="*/ 0 h 4830710"/>
              <a:gd name="connsiteX0-71" fmla="*/ 19134 w 2381632"/>
              <a:gd name="connsiteY0-72" fmla="*/ 0 h 4811576"/>
              <a:gd name="connsiteX1-73" fmla="*/ 899195 w 2381632"/>
              <a:gd name="connsiteY1-74" fmla="*/ 11848 h 4811576"/>
              <a:gd name="connsiteX2-75" fmla="*/ 2381632 w 2381632"/>
              <a:gd name="connsiteY2-76" fmla="*/ 4811576 h 4811576"/>
              <a:gd name="connsiteX3-77" fmla="*/ 0 w 2381632"/>
              <a:gd name="connsiteY3-78" fmla="*/ 4792442 h 4811576"/>
              <a:gd name="connsiteX4-79" fmla="*/ 19134 w 2381632"/>
              <a:gd name="connsiteY4-80" fmla="*/ 0 h 48115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1632" h="4811576">
                <a:moveTo>
                  <a:pt x="19134" y="0"/>
                </a:moveTo>
                <a:lnTo>
                  <a:pt x="899195" y="11848"/>
                </a:lnTo>
                <a:lnTo>
                  <a:pt x="2381632" y="4811576"/>
                </a:lnTo>
                <a:lnTo>
                  <a:pt x="0" y="4792442"/>
                </a:lnTo>
                <a:lnTo>
                  <a:pt x="19134" y="0"/>
                </a:lnTo>
                <a:close/>
              </a:path>
            </a:pathLst>
          </a:custGeom>
          <a:gradFill>
            <a:gsLst>
              <a:gs pos="100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2"/>
          <p:cNvSpPr/>
          <p:nvPr userDrawn="1"/>
        </p:nvSpPr>
        <p:spPr>
          <a:xfrm>
            <a:off x="0" y="2058272"/>
            <a:ext cx="2687782" cy="4799728"/>
          </a:xfrm>
          <a:custGeom>
            <a:avLst/>
            <a:gdLst>
              <a:gd name="connsiteX0" fmla="*/ 0 w 2687782"/>
              <a:gd name="connsiteY0" fmla="*/ 0 h 4813583"/>
              <a:gd name="connsiteX1" fmla="*/ 2687782 w 2687782"/>
              <a:gd name="connsiteY1" fmla="*/ 0 h 4813583"/>
              <a:gd name="connsiteX2" fmla="*/ 2687782 w 2687782"/>
              <a:gd name="connsiteY2" fmla="*/ 4813583 h 4813583"/>
              <a:gd name="connsiteX3" fmla="*/ 0 w 2687782"/>
              <a:gd name="connsiteY3" fmla="*/ 4813583 h 4813583"/>
              <a:gd name="connsiteX4" fmla="*/ 0 w 2687782"/>
              <a:gd name="connsiteY4" fmla="*/ 0 h 4813583"/>
              <a:gd name="connsiteX0-1" fmla="*/ 0 w 2687782"/>
              <a:gd name="connsiteY0-2" fmla="*/ 0 h 4813583"/>
              <a:gd name="connsiteX1-3" fmla="*/ 1454727 w 2687782"/>
              <a:gd name="connsiteY1-4" fmla="*/ 0 h 4813583"/>
              <a:gd name="connsiteX2-5" fmla="*/ 2687782 w 2687782"/>
              <a:gd name="connsiteY2-6" fmla="*/ 4813583 h 4813583"/>
              <a:gd name="connsiteX3-7" fmla="*/ 0 w 2687782"/>
              <a:gd name="connsiteY3-8" fmla="*/ 4813583 h 4813583"/>
              <a:gd name="connsiteX4-9" fmla="*/ 0 w 2687782"/>
              <a:gd name="connsiteY4-10" fmla="*/ 0 h 4813583"/>
              <a:gd name="connsiteX0-11" fmla="*/ 0 w 2687782"/>
              <a:gd name="connsiteY0-12" fmla="*/ 0 h 4813583"/>
              <a:gd name="connsiteX1-13" fmla="*/ 1011381 w 2687782"/>
              <a:gd name="connsiteY1-14" fmla="*/ 0 h 4813583"/>
              <a:gd name="connsiteX2-15" fmla="*/ 2687782 w 2687782"/>
              <a:gd name="connsiteY2-16" fmla="*/ 4813583 h 4813583"/>
              <a:gd name="connsiteX3-17" fmla="*/ 0 w 2687782"/>
              <a:gd name="connsiteY3-18" fmla="*/ 4813583 h 4813583"/>
              <a:gd name="connsiteX4-19" fmla="*/ 0 w 2687782"/>
              <a:gd name="connsiteY4-20" fmla="*/ 0 h 4813583"/>
              <a:gd name="connsiteX0-21" fmla="*/ 0 w 2687782"/>
              <a:gd name="connsiteY0-22" fmla="*/ 0 h 4813583"/>
              <a:gd name="connsiteX1-23" fmla="*/ 1205345 w 2687782"/>
              <a:gd name="connsiteY1-24" fmla="*/ 13855 h 4813583"/>
              <a:gd name="connsiteX2-25" fmla="*/ 2687782 w 2687782"/>
              <a:gd name="connsiteY2-26" fmla="*/ 4813583 h 4813583"/>
              <a:gd name="connsiteX3-27" fmla="*/ 0 w 2687782"/>
              <a:gd name="connsiteY3-28" fmla="*/ 4813583 h 4813583"/>
              <a:gd name="connsiteX4-29" fmla="*/ 0 w 2687782"/>
              <a:gd name="connsiteY4-30" fmla="*/ 0 h 4813583"/>
              <a:gd name="connsiteX0-31" fmla="*/ 0 w 2687782"/>
              <a:gd name="connsiteY0-32" fmla="*/ 7287 h 4799728"/>
              <a:gd name="connsiteX1-33" fmla="*/ 1205345 w 2687782"/>
              <a:gd name="connsiteY1-34" fmla="*/ 0 h 4799728"/>
              <a:gd name="connsiteX2-35" fmla="*/ 2687782 w 2687782"/>
              <a:gd name="connsiteY2-36" fmla="*/ 4799728 h 4799728"/>
              <a:gd name="connsiteX3-37" fmla="*/ 0 w 2687782"/>
              <a:gd name="connsiteY3-38" fmla="*/ 4799728 h 4799728"/>
              <a:gd name="connsiteX4-39" fmla="*/ 0 w 2687782"/>
              <a:gd name="connsiteY4-40" fmla="*/ 7287 h 4799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7782" h="4799728">
                <a:moveTo>
                  <a:pt x="0" y="7287"/>
                </a:moveTo>
                <a:lnTo>
                  <a:pt x="1205345" y="0"/>
                </a:lnTo>
                <a:lnTo>
                  <a:pt x="2687782" y="4799728"/>
                </a:lnTo>
                <a:lnTo>
                  <a:pt x="0" y="4799728"/>
                </a:lnTo>
                <a:lnTo>
                  <a:pt x="0" y="7287"/>
                </a:lnTo>
                <a:close/>
              </a:path>
            </a:pathLst>
          </a:custGeom>
          <a:solidFill>
            <a:schemeClr val="tx1">
              <a:lumMod val="50000"/>
              <a:lumOff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平行四边形 2"/>
          <p:cNvSpPr/>
          <p:nvPr userDrawn="1"/>
        </p:nvSpPr>
        <p:spPr>
          <a:xfrm flipH="1">
            <a:off x="9504218" y="0"/>
            <a:ext cx="1765393" cy="2562896"/>
          </a:xfrm>
          <a:custGeom>
            <a:avLst/>
            <a:gdLst>
              <a:gd name="connsiteX0" fmla="*/ 0 w 2020923"/>
              <a:gd name="connsiteY0" fmla="*/ 3959942 h 3959942"/>
              <a:gd name="connsiteX1" fmla="*/ 505231 w 2020923"/>
              <a:gd name="connsiteY1" fmla="*/ 0 h 3959942"/>
              <a:gd name="connsiteX2" fmla="*/ 2020923 w 2020923"/>
              <a:gd name="connsiteY2" fmla="*/ 0 h 3959942"/>
              <a:gd name="connsiteX3" fmla="*/ 1515692 w 2020923"/>
              <a:gd name="connsiteY3" fmla="*/ 3959942 h 3959942"/>
              <a:gd name="connsiteX4" fmla="*/ 0 w 2020923"/>
              <a:gd name="connsiteY4" fmla="*/ 3959942 h 3959942"/>
              <a:gd name="connsiteX0-1" fmla="*/ 0 w 2731511"/>
              <a:gd name="connsiteY0-2" fmla="*/ 3965451 h 3965451"/>
              <a:gd name="connsiteX1-3" fmla="*/ 505231 w 2731511"/>
              <a:gd name="connsiteY1-4" fmla="*/ 5509 h 3965451"/>
              <a:gd name="connsiteX2-5" fmla="*/ 2731511 w 2731511"/>
              <a:gd name="connsiteY2-6" fmla="*/ 0 h 3965451"/>
              <a:gd name="connsiteX3-7" fmla="*/ 1515692 w 2731511"/>
              <a:gd name="connsiteY3-8" fmla="*/ 3965451 h 3965451"/>
              <a:gd name="connsiteX4-9" fmla="*/ 0 w 2731511"/>
              <a:gd name="connsiteY4-10" fmla="*/ 3965451 h 3965451"/>
              <a:gd name="connsiteX0-11" fmla="*/ 0 w 2731511"/>
              <a:gd name="connsiteY0-12" fmla="*/ 3965451 h 3965451"/>
              <a:gd name="connsiteX1-13" fmla="*/ 1287429 w 2731511"/>
              <a:gd name="connsiteY1-14" fmla="*/ 5509 h 3965451"/>
              <a:gd name="connsiteX2-15" fmla="*/ 2731511 w 2731511"/>
              <a:gd name="connsiteY2-16" fmla="*/ 0 h 3965451"/>
              <a:gd name="connsiteX3-17" fmla="*/ 1515692 w 2731511"/>
              <a:gd name="connsiteY3-18" fmla="*/ 3965451 h 3965451"/>
              <a:gd name="connsiteX4-19" fmla="*/ 0 w 2731511"/>
              <a:gd name="connsiteY4-20" fmla="*/ 3965451 h 3965451"/>
              <a:gd name="connsiteX0-21" fmla="*/ 0 w 2731511"/>
              <a:gd name="connsiteY0-22" fmla="*/ 3965451 h 3965451"/>
              <a:gd name="connsiteX1-23" fmla="*/ 1237853 w 2731511"/>
              <a:gd name="connsiteY1-24" fmla="*/ 1 h 3965451"/>
              <a:gd name="connsiteX2-25" fmla="*/ 2731511 w 2731511"/>
              <a:gd name="connsiteY2-26" fmla="*/ 0 h 3965451"/>
              <a:gd name="connsiteX3-27" fmla="*/ 1515692 w 2731511"/>
              <a:gd name="connsiteY3-28" fmla="*/ 3965451 h 3965451"/>
              <a:gd name="connsiteX4-29" fmla="*/ 0 w 2731511"/>
              <a:gd name="connsiteY4-30" fmla="*/ 3965451 h 39654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1511" h="3965451">
                <a:moveTo>
                  <a:pt x="0" y="3965451"/>
                </a:moveTo>
                <a:lnTo>
                  <a:pt x="1237853" y="1"/>
                </a:lnTo>
                <a:lnTo>
                  <a:pt x="2731511" y="0"/>
                </a:lnTo>
                <a:lnTo>
                  <a:pt x="1515692" y="3965451"/>
                </a:lnTo>
                <a:lnTo>
                  <a:pt x="0" y="3965451"/>
                </a:lnTo>
                <a:close/>
              </a:path>
            </a:pathLst>
          </a:custGeom>
          <a:gradFill>
            <a:gsLst>
              <a:gs pos="67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平行四边形 2"/>
          <p:cNvSpPr/>
          <p:nvPr userDrawn="1"/>
        </p:nvSpPr>
        <p:spPr>
          <a:xfrm flipH="1">
            <a:off x="11035560" y="907985"/>
            <a:ext cx="851036" cy="249295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gradFill>
            <a:gsLst>
              <a:gs pos="67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平行四边形 2"/>
          <p:cNvSpPr/>
          <p:nvPr userDrawn="1"/>
        </p:nvSpPr>
        <p:spPr>
          <a:xfrm flipH="1">
            <a:off x="313724" y="1142752"/>
            <a:ext cx="1216040" cy="3562172"/>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gradFill>
            <a:gsLst>
              <a:gs pos="0">
                <a:srgbClr val="7AC259"/>
              </a:gs>
              <a:gs pos="10000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平行四边形 2"/>
          <p:cNvSpPr/>
          <p:nvPr userDrawn="1"/>
        </p:nvSpPr>
        <p:spPr>
          <a:xfrm flipH="1">
            <a:off x="864116" y="3507472"/>
            <a:ext cx="665647" cy="1918471"/>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 name="connsiteX0-231" fmla="*/ 0 w 1391564"/>
              <a:gd name="connsiteY0-232" fmla="*/ 4076017 h 4076017"/>
              <a:gd name="connsiteX1-233" fmla="*/ 1338050 w 1391564"/>
              <a:gd name="connsiteY1-234" fmla="*/ 6498 h 4076017"/>
              <a:gd name="connsiteX2-235" fmla="*/ 1391564 w 1391564"/>
              <a:gd name="connsiteY2-236" fmla="*/ -1 h 4076017"/>
              <a:gd name="connsiteX3-237" fmla="*/ 105002 w 1391564"/>
              <a:gd name="connsiteY3-238" fmla="*/ 4075008 h 4076017"/>
              <a:gd name="connsiteX4-239" fmla="*/ 0 w 1391564"/>
              <a:gd name="connsiteY4-240" fmla="*/ 4076017 h 4076017"/>
              <a:gd name="connsiteX0-241" fmla="*/ 0 w 1350657"/>
              <a:gd name="connsiteY0-242" fmla="*/ 4082835 h 4082835"/>
              <a:gd name="connsiteX1-243" fmla="*/ 1297143 w 1350657"/>
              <a:gd name="connsiteY1-244" fmla="*/ 6498 h 4082835"/>
              <a:gd name="connsiteX2-245" fmla="*/ 1350657 w 1350657"/>
              <a:gd name="connsiteY2-246" fmla="*/ -1 h 4082835"/>
              <a:gd name="connsiteX3-247" fmla="*/ 64095 w 1350657"/>
              <a:gd name="connsiteY3-248" fmla="*/ 4075008 h 4082835"/>
              <a:gd name="connsiteX4-249" fmla="*/ 0 w 1350657"/>
              <a:gd name="connsiteY4-250" fmla="*/ 4082835 h 40828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50657" h="4082835">
                <a:moveTo>
                  <a:pt x="0" y="4082835"/>
                </a:moveTo>
                <a:lnTo>
                  <a:pt x="1297143" y="6498"/>
                </a:lnTo>
                <a:lnTo>
                  <a:pt x="1350657" y="-1"/>
                </a:lnTo>
                <a:lnTo>
                  <a:pt x="64095" y="4075008"/>
                </a:lnTo>
                <a:lnTo>
                  <a:pt x="0" y="4082835"/>
                </a:lnTo>
                <a:close/>
              </a:path>
            </a:pathLst>
          </a:custGeom>
          <a:gradFill>
            <a:gsLst>
              <a:gs pos="0">
                <a:srgbClr val="7AC259"/>
              </a:gs>
              <a:gs pos="10000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13" name="矩形 7"/>
          <p:cNvSpPr/>
          <p:nvPr userDrawn="1"/>
        </p:nvSpPr>
        <p:spPr>
          <a:xfrm>
            <a:off x="9399449" y="1368647"/>
            <a:ext cx="2807065" cy="5490457"/>
          </a:xfrm>
          <a:custGeom>
            <a:avLst/>
            <a:gdLst>
              <a:gd name="connsiteX0" fmla="*/ 0 w 2807065"/>
              <a:gd name="connsiteY0" fmla="*/ 0 h 5489353"/>
              <a:gd name="connsiteX1" fmla="*/ 2807065 w 2807065"/>
              <a:gd name="connsiteY1" fmla="*/ 0 h 5489353"/>
              <a:gd name="connsiteX2" fmla="*/ 2807065 w 2807065"/>
              <a:gd name="connsiteY2" fmla="*/ 5489353 h 5489353"/>
              <a:gd name="connsiteX3" fmla="*/ 0 w 2807065"/>
              <a:gd name="connsiteY3" fmla="*/ 5489353 h 5489353"/>
              <a:gd name="connsiteX4" fmla="*/ 0 w 2807065"/>
              <a:gd name="connsiteY4" fmla="*/ 0 h 5489353"/>
              <a:gd name="connsiteX0-1" fmla="*/ 0 w 2807065"/>
              <a:gd name="connsiteY0-2" fmla="*/ 0 h 5489353"/>
              <a:gd name="connsiteX1-3" fmla="*/ 2807065 w 2807065"/>
              <a:gd name="connsiteY1-4" fmla="*/ 0 h 5489353"/>
              <a:gd name="connsiteX2-5" fmla="*/ 2807065 w 2807065"/>
              <a:gd name="connsiteY2-6" fmla="*/ 5489353 h 5489353"/>
              <a:gd name="connsiteX3-7" fmla="*/ 1126435 w 2807065"/>
              <a:gd name="connsiteY3-8" fmla="*/ 5489353 h 5489353"/>
              <a:gd name="connsiteX4-9" fmla="*/ 0 w 2807065"/>
              <a:gd name="connsiteY4-10" fmla="*/ 0 h 5489353"/>
              <a:gd name="connsiteX0-11" fmla="*/ 0 w 2807065"/>
              <a:gd name="connsiteY0-12" fmla="*/ 0 h 5502605"/>
              <a:gd name="connsiteX1-13" fmla="*/ 2807065 w 2807065"/>
              <a:gd name="connsiteY1-14" fmla="*/ 0 h 5502605"/>
              <a:gd name="connsiteX2-15" fmla="*/ 2807065 w 2807065"/>
              <a:gd name="connsiteY2-16" fmla="*/ 5489353 h 5502605"/>
              <a:gd name="connsiteX3-17" fmla="*/ 1696279 w 2807065"/>
              <a:gd name="connsiteY3-18" fmla="*/ 5502605 h 5502605"/>
              <a:gd name="connsiteX4-19" fmla="*/ 0 w 2807065"/>
              <a:gd name="connsiteY4-20" fmla="*/ 0 h 5502605"/>
              <a:gd name="connsiteX0-21" fmla="*/ 0 w 2807065"/>
              <a:gd name="connsiteY0-22" fmla="*/ 0 h 5502605"/>
              <a:gd name="connsiteX1-23" fmla="*/ 2807065 w 2807065"/>
              <a:gd name="connsiteY1-24" fmla="*/ 0 h 5502605"/>
              <a:gd name="connsiteX2-25" fmla="*/ 2807065 w 2807065"/>
              <a:gd name="connsiteY2-26" fmla="*/ 5489353 h 5502605"/>
              <a:gd name="connsiteX3-27" fmla="*/ 2027584 w 2807065"/>
              <a:gd name="connsiteY3-28" fmla="*/ 5502605 h 5502605"/>
              <a:gd name="connsiteX4-29" fmla="*/ 0 w 2807065"/>
              <a:gd name="connsiteY4-30" fmla="*/ 0 h 5502605"/>
              <a:gd name="connsiteX0-31" fmla="*/ 0 w 2807065"/>
              <a:gd name="connsiteY0-32" fmla="*/ 0 h 5515857"/>
              <a:gd name="connsiteX1-33" fmla="*/ 2807065 w 2807065"/>
              <a:gd name="connsiteY1-34" fmla="*/ 0 h 5515857"/>
              <a:gd name="connsiteX2-35" fmla="*/ 2807065 w 2807065"/>
              <a:gd name="connsiteY2-36" fmla="*/ 5489353 h 5515857"/>
              <a:gd name="connsiteX3-37" fmla="*/ 1709532 w 2807065"/>
              <a:gd name="connsiteY3-38" fmla="*/ 5515857 h 5515857"/>
              <a:gd name="connsiteX4-39" fmla="*/ 0 w 2807065"/>
              <a:gd name="connsiteY4-40" fmla="*/ 0 h 5515857"/>
              <a:gd name="connsiteX0-41" fmla="*/ 0 w 2807065"/>
              <a:gd name="connsiteY0-42" fmla="*/ 0 h 5490457"/>
              <a:gd name="connsiteX1-43" fmla="*/ 2807065 w 2807065"/>
              <a:gd name="connsiteY1-44" fmla="*/ 0 h 5490457"/>
              <a:gd name="connsiteX2-45" fmla="*/ 2807065 w 2807065"/>
              <a:gd name="connsiteY2-46" fmla="*/ 5489353 h 5490457"/>
              <a:gd name="connsiteX3-47" fmla="*/ 1700007 w 2807065"/>
              <a:gd name="connsiteY3-48" fmla="*/ 5490457 h 5490457"/>
              <a:gd name="connsiteX4-49" fmla="*/ 0 w 2807065"/>
              <a:gd name="connsiteY4-50" fmla="*/ 0 h 54904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7065" h="5490457">
                <a:moveTo>
                  <a:pt x="0" y="0"/>
                </a:moveTo>
                <a:lnTo>
                  <a:pt x="2807065" y="0"/>
                </a:lnTo>
                <a:lnTo>
                  <a:pt x="2807065" y="5489353"/>
                </a:lnTo>
                <a:lnTo>
                  <a:pt x="1700007" y="5490457"/>
                </a:lnTo>
                <a:lnTo>
                  <a:pt x="0" y="0"/>
                </a:lnTo>
                <a:close/>
              </a:path>
            </a:pathLst>
          </a:custGeom>
          <a:gradFill>
            <a:gsLst>
              <a:gs pos="0">
                <a:srgbClr val="7AC259"/>
              </a:gs>
              <a:gs pos="10000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平行四边形 2"/>
          <p:cNvSpPr/>
          <p:nvPr userDrawn="1"/>
        </p:nvSpPr>
        <p:spPr>
          <a:xfrm flipH="1">
            <a:off x="8592208" y="0"/>
            <a:ext cx="1427975" cy="407532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27975" h="4075328">
                <a:moveTo>
                  <a:pt x="0" y="4074225"/>
                </a:moveTo>
                <a:lnTo>
                  <a:pt x="1297762" y="0"/>
                </a:lnTo>
                <a:lnTo>
                  <a:pt x="1427975" y="319"/>
                </a:lnTo>
                <a:lnTo>
                  <a:pt x="141413" y="4075328"/>
                </a:lnTo>
                <a:lnTo>
                  <a:pt x="0" y="4074225"/>
                </a:lnTo>
                <a:close/>
              </a:path>
            </a:pathLst>
          </a:custGeom>
          <a:gradFill>
            <a:gsLst>
              <a:gs pos="0">
                <a:srgbClr val="7AC259"/>
              </a:gs>
              <a:gs pos="10000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平行四边形 2"/>
          <p:cNvSpPr/>
          <p:nvPr userDrawn="1"/>
        </p:nvSpPr>
        <p:spPr>
          <a:xfrm flipH="1">
            <a:off x="1204347" y="2783453"/>
            <a:ext cx="1427975" cy="407532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27975" h="4075328">
                <a:moveTo>
                  <a:pt x="0" y="4074225"/>
                </a:moveTo>
                <a:lnTo>
                  <a:pt x="1297762" y="0"/>
                </a:lnTo>
                <a:lnTo>
                  <a:pt x="1427975" y="319"/>
                </a:lnTo>
                <a:lnTo>
                  <a:pt x="141413" y="4075328"/>
                </a:lnTo>
                <a:lnTo>
                  <a:pt x="0" y="4074225"/>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1" name="矩形 4"/>
          <p:cNvSpPr/>
          <p:nvPr userDrawn="1"/>
        </p:nvSpPr>
        <p:spPr>
          <a:xfrm>
            <a:off x="-4605" y="1847396"/>
            <a:ext cx="2317865" cy="5010604"/>
          </a:xfrm>
          <a:custGeom>
            <a:avLst/>
            <a:gdLst>
              <a:gd name="connsiteX0" fmla="*/ 0 w 2460740"/>
              <a:gd name="connsiteY0" fmla="*/ 0 h 5007429"/>
              <a:gd name="connsiteX1" fmla="*/ 2460740 w 2460740"/>
              <a:gd name="connsiteY1" fmla="*/ 0 h 5007429"/>
              <a:gd name="connsiteX2" fmla="*/ 2460740 w 2460740"/>
              <a:gd name="connsiteY2" fmla="*/ 5007429 h 5007429"/>
              <a:gd name="connsiteX3" fmla="*/ 0 w 2460740"/>
              <a:gd name="connsiteY3" fmla="*/ 5007429 h 5007429"/>
              <a:gd name="connsiteX4" fmla="*/ 0 w 2460740"/>
              <a:gd name="connsiteY4" fmla="*/ 0 h 5007429"/>
              <a:gd name="connsiteX0-1" fmla="*/ 0 w 2460740"/>
              <a:gd name="connsiteY0-2" fmla="*/ 0 h 5007429"/>
              <a:gd name="connsiteX1-3" fmla="*/ 751683 w 2460740"/>
              <a:gd name="connsiteY1-4" fmla="*/ 0 h 5007429"/>
              <a:gd name="connsiteX2-5" fmla="*/ 2460740 w 2460740"/>
              <a:gd name="connsiteY2-6" fmla="*/ 5007429 h 5007429"/>
              <a:gd name="connsiteX3-7" fmla="*/ 0 w 2460740"/>
              <a:gd name="connsiteY3-8" fmla="*/ 5007429 h 5007429"/>
              <a:gd name="connsiteX4-9" fmla="*/ 0 w 2460740"/>
              <a:gd name="connsiteY4-10" fmla="*/ 0 h 5007429"/>
              <a:gd name="connsiteX0-11" fmla="*/ 0 w 2460740"/>
              <a:gd name="connsiteY0-12" fmla="*/ 3175 h 5010604"/>
              <a:gd name="connsiteX1-13" fmla="*/ 878683 w 2460740"/>
              <a:gd name="connsiteY1-14" fmla="*/ 0 h 5010604"/>
              <a:gd name="connsiteX2-15" fmla="*/ 2460740 w 2460740"/>
              <a:gd name="connsiteY2-16" fmla="*/ 5010604 h 5010604"/>
              <a:gd name="connsiteX3-17" fmla="*/ 0 w 2460740"/>
              <a:gd name="connsiteY3-18" fmla="*/ 5010604 h 5010604"/>
              <a:gd name="connsiteX4-19" fmla="*/ 0 w 2460740"/>
              <a:gd name="connsiteY4-20" fmla="*/ 3175 h 5010604"/>
              <a:gd name="connsiteX0-21" fmla="*/ 146050 w 2460740"/>
              <a:gd name="connsiteY0-22" fmla="*/ 0 h 5010604"/>
              <a:gd name="connsiteX1-23" fmla="*/ 878683 w 2460740"/>
              <a:gd name="connsiteY1-24" fmla="*/ 0 h 5010604"/>
              <a:gd name="connsiteX2-25" fmla="*/ 2460740 w 2460740"/>
              <a:gd name="connsiteY2-26" fmla="*/ 5010604 h 5010604"/>
              <a:gd name="connsiteX3-27" fmla="*/ 0 w 2460740"/>
              <a:gd name="connsiteY3-28" fmla="*/ 5010604 h 5010604"/>
              <a:gd name="connsiteX4-29" fmla="*/ 146050 w 2460740"/>
              <a:gd name="connsiteY4-30" fmla="*/ 0 h 5010604"/>
              <a:gd name="connsiteX0-31" fmla="*/ 3175 w 2317865"/>
              <a:gd name="connsiteY0-32" fmla="*/ 0 h 5010604"/>
              <a:gd name="connsiteX1-33" fmla="*/ 735808 w 2317865"/>
              <a:gd name="connsiteY1-34" fmla="*/ 0 h 5010604"/>
              <a:gd name="connsiteX2-35" fmla="*/ 2317865 w 2317865"/>
              <a:gd name="connsiteY2-36" fmla="*/ 5010604 h 5010604"/>
              <a:gd name="connsiteX3-37" fmla="*/ 0 w 2317865"/>
              <a:gd name="connsiteY3-38" fmla="*/ 5004254 h 5010604"/>
              <a:gd name="connsiteX4-39" fmla="*/ 3175 w 2317865"/>
              <a:gd name="connsiteY4-40" fmla="*/ 0 h 50106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17865" h="5010604">
                <a:moveTo>
                  <a:pt x="3175" y="0"/>
                </a:moveTo>
                <a:lnTo>
                  <a:pt x="735808" y="0"/>
                </a:lnTo>
                <a:lnTo>
                  <a:pt x="2317865" y="5010604"/>
                </a:lnTo>
                <a:lnTo>
                  <a:pt x="0" y="5004254"/>
                </a:lnTo>
                <a:cubicBezTo>
                  <a:pt x="1058" y="3336169"/>
                  <a:pt x="2117" y="1668085"/>
                  <a:pt x="3175"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文本框 55"/>
          <p:cNvSpPr txBox="1"/>
          <p:nvPr userDrawn="1"/>
        </p:nvSpPr>
        <p:spPr>
          <a:xfrm>
            <a:off x="11918731" y="-772510"/>
            <a:ext cx="184731" cy="369332"/>
          </a:xfrm>
          <a:prstGeom prst="rect">
            <a:avLst/>
          </a:prstGeom>
          <a:noFill/>
        </p:spPr>
        <p:txBody>
          <a:bodyPr wrap="none" rtlCol="0">
            <a:spAutoFit/>
          </a:bodyPr>
          <a:lstStyle/>
          <a:p>
            <a:endParaRPr kumimoji="1" lang="zh-CN" altLang="en-US" dirty="0"/>
          </a:p>
        </p:txBody>
      </p:sp>
      <p:pic>
        <p:nvPicPr>
          <p:cNvPr id="55" name="图片 54"/>
          <p:cNvPicPr>
            <a:picLocks noChangeAspect="1"/>
          </p:cNvPicPr>
          <p:nvPr userDrawn="1"/>
        </p:nvPicPr>
        <p:blipFill>
          <a:blip r:embed="rId2"/>
          <a:stretch>
            <a:fillRect/>
          </a:stretch>
        </p:blipFill>
        <p:spPr>
          <a:xfrm>
            <a:off x="11540321" y="2801736"/>
            <a:ext cx="294860" cy="3629043"/>
          </a:xfrm>
          <a:prstGeom prst="rect">
            <a:avLst/>
          </a:prstGeom>
        </p:spPr>
      </p:pic>
      <p:sp>
        <p:nvSpPr>
          <p:cNvPr id="16" name="平行四边形 2"/>
          <p:cNvSpPr/>
          <p:nvPr userDrawn="1"/>
        </p:nvSpPr>
        <p:spPr>
          <a:xfrm flipH="1">
            <a:off x="1188537" y="2783453"/>
            <a:ext cx="1427975" cy="407532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27975" h="4075328">
                <a:moveTo>
                  <a:pt x="0" y="4074225"/>
                </a:moveTo>
                <a:lnTo>
                  <a:pt x="1297762" y="0"/>
                </a:lnTo>
                <a:lnTo>
                  <a:pt x="1427975" y="319"/>
                </a:lnTo>
                <a:lnTo>
                  <a:pt x="141413" y="4075328"/>
                </a:lnTo>
                <a:lnTo>
                  <a:pt x="0" y="407422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矩形 4"/>
          <p:cNvSpPr/>
          <p:nvPr userDrawn="1"/>
        </p:nvSpPr>
        <p:spPr>
          <a:xfrm>
            <a:off x="-1709" y="1846898"/>
            <a:ext cx="2299159" cy="5011102"/>
          </a:xfrm>
          <a:custGeom>
            <a:avLst/>
            <a:gdLst>
              <a:gd name="connsiteX0" fmla="*/ 0 w 2460740"/>
              <a:gd name="connsiteY0" fmla="*/ 0 h 5007429"/>
              <a:gd name="connsiteX1" fmla="*/ 2460740 w 2460740"/>
              <a:gd name="connsiteY1" fmla="*/ 0 h 5007429"/>
              <a:gd name="connsiteX2" fmla="*/ 2460740 w 2460740"/>
              <a:gd name="connsiteY2" fmla="*/ 5007429 h 5007429"/>
              <a:gd name="connsiteX3" fmla="*/ 0 w 2460740"/>
              <a:gd name="connsiteY3" fmla="*/ 5007429 h 5007429"/>
              <a:gd name="connsiteX4" fmla="*/ 0 w 2460740"/>
              <a:gd name="connsiteY4" fmla="*/ 0 h 5007429"/>
              <a:gd name="connsiteX0-1" fmla="*/ 0 w 2460740"/>
              <a:gd name="connsiteY0-2" fmla="*/ 0 h 5007429"/>
              <a:gd name="connsiteX1-3" fmla="*/ 751683 w 2460740"/>
              <a:gd name="connsiteY1-4" fmla="*/ 0 h 5007429"/>
              <a:gd name="connsiteX2-5" fmla="*/ 2460740 w 2460740"/>
              <a:gd name="connsiteY2-6" fmla="*/ 5007429 h 5007429"/>
              <a:gd name="connsiteX3-7" fmla="*/ 0 w 2460740"/>
              <a:gd name="connsiteY3-8" fmla="*/ 5007429 h 5007429"/>
              <a:gd name="connsiteX4-9" fmla="*/ 0 w 2460740"/>
              <a:gd name="connsiteY4-10" fmla="*/ 0 h 5007429"/>
              <a:gd name="connsiteX0-11" fmla="*/ 0 w 2460740"/>
              <a:gd name="connsiteY0-12" fmla="*/ 3175 h 5010604"/>
              <a:gd name="connsiteX1-13" fmla="*/ 878683 w 2460740"/>
              <a:gd name="connsiteY1-14" fmla="*/ 0 h 5010604"/>
              <a:gd name="connsiteX2-15" fmla="*/ 2460740 w 2460740"/>
              <a:gd name="connsiteY2-16" fmla="*/ 5010604 h 5010604"/>
              <a:gd name="connsiteX3-17" fmla="*/ 0 w 2460740"/>
              <a:gd name="connsiteY3-18" fmla="*/ 5010604 h 5010604"/>
              <a:gd name="connsiteX4-19" fmla="*/ 0 w 2460740"/>
              <a:gd name="connsiteY4-20" fmla="*/ 3175 h 5010604"/>
              <a:gd name="connsiteX0-21" fmla="*/ 154236 w 2460740"/>
              <a:gd name="connsiteY0-22" fmla="*/ 0 h 5014774"/>
              <a:gd name="connsiteX1-23" fmla="*/ 878683 w 2460740"/>
              <a:gd name="connsiteY1-24" fmla="*/ 4170 h 5014774"/>
              <a:gd name="connsiteX2-25" fmla="*/ 2460740 w 2460740"/>
              <a:gd name="connsiteY2-26" fmla="*/ 5014774 h 5014774"/>
              <a:gd name="connsiteX3-27" fmla="*/ 0 w 2460740"/>
              <a:gd name="connsiteY3-28" fmla="*/ 5014774 h 5014774"/>
              <a:gd name="connsiteX4-29" fmla="*/ 154236 w 2460740"/>
              <a:gd name="connsiteY4-30" fmla="*/ 0 h 5014774"/>
              <a:gd name="connsiteX0-31" fmla="*/ 150564 w 2460740"/>
              <a:gd name="connsiteY0-32" fmla="*/ 0 h 5014774"/>
              <a:gd name="connsiteX1-33" fmla="*/ 878683 w 2460740"/>
              <a:gd name="connsiteY1-34" fmla="*/ 4170 h 5014774"/>
              <a:gd name="connsiteX2-35" fmla="*/ 2460740 w 2460740"/>
              <a:gd name="connsiteY2-36" fmla="*/ 5014774 h 5014774"/>
              <a:gd name="connsiteX3-37" fmla="*/ 0 w 2460740"/>
              <a:gd name="connsiteY3-38" fmla="*/ 5014774 h 5014774"/>
              <a:gd name="connsiteX4-39" fmla="*/ 150564 w 2460740"/>
              <a:gd name="connsiteY4-40" fmla="*/ 0 h 5014774"/>
              <a:gd name="connsiteX0-41" fmla="*/ 150564 w 2460740"/>
              <a:gd name="connsiteY0-42" fmla="*/ 0 h 5011102"/>
              <a:gd name="connsiteX1-43" fmla="*/ 878683 w 2460740"/>
              <a:gd name="connsiteY1-44" fmla="*/ 498 h 5011102"/>
              <a:gd name="connsiteX2-45" fmla="*/ 2460740 w 2460740"/>
              <a:gd name="connsiteY2-46" fmla="*/ 5011102 h 5011102"/>
              <a:gd name="connsiteX3-47" fmla="*/ 0 w 2460740"/>
              <a:gd name="connsiteY3-48" fmla="*/ 5011102 h 5011102"/>
              <a:gd name="connsiteX4-49" fmla="*/ 150564 w 2460740"/>
              <a:gd name="connsiteY4-50" fmla="*/ 0 h 5011102"/>
              <a:gd name="connsiteX0-51" fmla="*/ 176270 w 2460740"/>
              <a:gd name="connsiteY0-52" fmla="*/ 98654 h 5010604"/>
              <a:gd name="connsiteX1-53" fmla="*/ 878683 w 2460740"/>
              <a:gd name="connsiteY1-54" fmla="*/ 0 h 5010604"/>
              <a:gd name="connsiteX2-55" fmla="*/ 2460740 w 2460740"/>
              <a:gd name="connsiteY2-56" fmla="*/ 5010604 h 5010604"/>
              <a:gd name="connsiteX3-57" fmla="*/ 0 w 2460740"/>
              <a:gd name="connsiteY3-58" fmla="*/ 5010604 h 5010604"/>
              <a:gd name="connsiteX4-59" fmla="*/ 176270 w 2460740"/>
              <a:gd name="connsiteY4-60" fmla="*/ 98654 h 5010604"/>
              <a:gd name="connsiteX0-61" fmla="*/ 165253 w 2460740"/>
              <a:gd name="connsiteY0-62" fmla="*/ 6847 h 5010604"/>
              <a:gd name="connsiteX1-63" fmla="*/ 878683 w 2460740"/>
              <a:gd name="connsiteY1-64" fmla="*/ 0 h 5010604"/>
              <a:gd name="connsiteX2-65" fmla="*/ 2460740 w 2460740"/>
              <a:gd name="connsiteY2-66" fmla="*/ 5010604 h 5010604"/>
              <a:gd name="connsiteX3-67" fmla="*/ 0 w 2460740"/>
              <a:gd name="connsiteY3-68" fmla="*/ 5010604 h 5010604"/>
              <a:gd name="connsiteX4-69" fmla="*/ 165253 w 2460740"/>
              <a:gd name="connsiteY4-70" fmla="*/ 6847 h 5010604"/>
              <a:gd name="connsiteX0-71" fmla="*/ 165253 w 2460740"/>
              <a:gd name="connsiteY0-72" fmla="*/ 0 h 5011102"/>
              <a:gd name="connsiteX1-73" fmla="*/ 878683 w 2460740"/>
              <a:gd name="connsiteY1-74" fmla="*/ 498 h 5011102"/>
              <a:gd name="connsiteX2-75" fmla="*/ 2460740 w 2460740"/>
              <a:gd name="connsiteY2-76" fmla="*/ 5011102 h 5011102"/>
              <a:gd name="connsiteX3-77" fmla="*/ 0 w 2460740"/>
              <a:gd name="connsiteY3-78" fmla="*/ 5011102 h 5011102"/>
              <a:gd name="connsiteX4-79" fmla="*/ 165253 w 2460740"/>
              <a:gd name="connsiteY4-80" fmla="*/ 0 h 5011102"/>
              <a:gd name="connsiteX0-81" fmla="*/ 161581 w 2460740"/>
              <a:gd name="connsiteY0-82" fmla="*/ 0 h 5011102"/>
              <a:gd name="connsiteX1-83" fmla="*/ 878683 w 2460740"/>
              <a:gd name="connsiteY1-84" fmla="*/ 498 h 5011102"/>
              <a:gd name="connsiteX2-85" fmla="*/ 2460740 w 2460740"/>
              <a:gd name="connsiteY2-86" fmla="*/ 5011102 h 5011102"/>
              <a:gd name="connsiteX3-87" fmla="*/ 0 w 2460740"/>
              <a:gd name="connsiteY3-88" fmla="*/ 5011102 h 5011102"/>
              <a:gd name="connsiteX4-89" fmla="*/ 161581 w 2460740"/>
              <a:gd name="connsiteY4-90" fmla="*/ 0 h 5011102"/>
              <a:gd name="connsiteX0-91" fmla="*/ 0 w 2299159"/>
              <a:gd name="connsiteY0-92" fmla="*/ 0 h 5011102"/>
              <a:gd name="connsiteX1-93" fmla="*/ 717102 w 2299159"/>
              <a:gd name="connsiteY1-94" fmla="*/ 498 h 5011102"/>
              <a:gd name="connsiteX2-95" fmla="*/ 2299159 w 2299159"/>
              <a:gd name="connsiteY2-96" fmla="*/ 5011102 h 5011102"/>
              <a:gd name="connsiteX3-97" fmla="*/ 0 w 2299159"/>
              <a:gd name="connsiteY3-98" fmla="*/ 5011102 h 5011102"/>
              <a:gd name="connsiteX4-99" fmla="*/ 0 w 2299159"/>
              <a:gd name="connsiteY4-100" fmla="*/ 0 h 50111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99159" h="5011102">
                <a:moveTo>
                  <a:pt x="0" y="0"/>
                </a:moveTo>
                <a:lnTo>
                  <a:pt x="717102" y="498"/>
                </a:lnTo>
                <a:lnTo>
                  <a:pt x="2299159" y="5011102"/>
                </a:lnTo>
                <a:lnTo>
                  <a:pt x="0" y="5011102"/>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p:cNvPicPr>
            <a:picLocks noChangeAspect="1"/>
          </p:cNvPicPr>
          <p:nvPr userDrawn="1"/>
        </p:nvPicPr>
        <p:blipFill>
          <a:blip r:embed="rId3"/>
          <a:stretch>
            <a:fillRect/>
          </a:stretch>
        </p:blipFill>
        <p:spPr>
          <a:xfrm>
            <a:off x="531052" y="505345"/>
            <a:ext cx="1684421" cy="457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t>2021/9/3</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1341507" y="4066467"/>
            <a:ext cx="6636633" cy="1325563"/>
          </a:xfrm>
          <a:prstGeom prst="rect">
            <a:avLst/>
          </a:prstGeom>
        </p:spPr>
        <p:txBody>
          <a:bodyPr/>
          <a:lstStyle/>
          <a:p>
            <a:pPr algn="ctr"/>
            <a:br>
              <a:rPr kumimoji="1" lang="en-US" altLang="zh-CN" sz="3200" dirty="0"/>
            </a:br>
            <a:r>
              <a:rPr kumimoji="1" lang="zh-CN" altLang="en-US" sz="3200" dirty="0"/>
              <a:t>北京长亭科技有限公司 </a:t>
            </a:r>
          </a:p>
        </p:txBody>
      </p:sp>
      <p:sp>
        <p:nvSpPr>
          <p:cNvPr id="5" name="文本框 4"/>
          <p:cNvSpPr txBox="1"/>
          <p:nvPr/>
        </p:nvSpPr>
        <p:spPr>
          <a:xfrm>
            <a:off x="2348345" y="2437590"/>
            <a:ext cx="1879143" cy="707886"/>
          </a:xfrm>
          <a:prstGeom prst="rect">
            <a:avLst/>
          </a:prstGeom>
          <a:noFill/>
        </p:spPr>
        <p:txBody>
          <a:bodyPr wrap="square" rtlCol="0">
            <a:spAutoFit/>
          </a:bodyPr>
          <a:lstStyle/>
          <a:p>
            <a:r>
              <a:rPr kumimoji="1" lang="zh-CN" altLang="en-US" sz="4000" b="1" dirty="0">
                <a:solidFill>
                  <a:srgbClr val="7AC259"/>
                </a:solidFill>
                <a:latin typeface="Microsoft YaHei" panose="020B0503020204020204" pitchFamily="34" charset="-122"/>
                <a:ea typeface="Microsoft YaHei" panose="020B0503020204020204" pitchFamily="34" charset="-122"/>
              </a:rPr>
              <a:t>取证</a:t>
            </a:r>
          </a:p>
        </p:txBody>
      </p:sp>
      <p:sp>
        <p:nvSpPr>
          <p:cNvPr id="7" name="矩形 6"/>
          <p:cNvSpPr/>
          <p:nvPr/>
        </p:nvSpPr>
        <p:spPr>
          <a:xfrm>
            <a:off x="2348345" y="3393000"/>
            <a:ext cx="2160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8" name="文本框 7"/>
          <p:cNvSpPr txBox="1"/>
          <p:nvPr/>
        </p:nvSpPr>
        <p:spPr>
          <a:xfrm rot="16200000">
            <a:off x="9757273" y="2294021"/>
            <a:ext cx="3236063" cy="1385316"/>
          </a:xfrm>
          <a:prstGeom prst="rect">
            <a:avLst/>
          </a:prstGeom>
          <a:noFill/>
        </p:spPr>
        <p:txBody>
          <a:bodyPr wrap="square" rtlCol="0">
            <a:spAutoFit/>
          </a:bodyPr>
          <a:lstStyle/>
          <a:p>
            <a:pPr>
              <a:lnSpc>
                <a:spcPts val="11600"/>
              </a:lnSpc>
            </a:pPr>
            <a:r>
              <a:rPr kumimoji="1" lang="en-US" altLang="zh-CN" sz="9600" b="1" dirty="0">
                <a:solidFill>
                  <a:schemeClr val="bg1">
                    <a:alpha val="20000"/>
                  </a:schemeClr>
                </a:solidFill>
                <a:latin typeface="Source Han Sans CN" panose="020B0500000000000000" pitchFamily="34" charset="-128"/>
                <a:ea typeface="Source Han Sans CN" panose="020B0500000000000000" pitchFamily="34" charset="-128"/>
              </a:rPr>
              <a:t>2019</a:t>
            </a:r>
            <a:endParaRPr kumimoji="1" lang="zh-CN" altLang="en-US" sz="9600" b="1" dirty="0">
              <a:solidFill>
                <a:schemeClr val="bg1">
                  <a:alpha val="20000"/>
                </a:schemeClr>
              </a:solidFill>
              <a:latin typeface="Source Han Sans CN" panose="020B0500000000000000" pitchFamily="34" charset="-128"/>
              <a:ea typeface="Source Han Sans CN" panose="020B0500000000000000"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48801" y="3851584"/>
            <a:ext cx="10094398" cy="1200329"/>
          </a:xfrm>
          <a:prstGeom prst="rect">
            <a:avLst/>
          </a:prstGeom>
          <a:noFill/>
        </p:spPr>
        <p:txBody>
          <a:bodyPr wrap="square" rtlCol="0">
            <a:spAutoFit/>
          </a:bodyPr>
          <a:lstStyle/>
          <a:p>
            <a:pPr algn="l"/>
            <a:r>
              <a:rPr lang="en-US" altLang="zh-CN" sz="2400" b="0" i="0" dirty="0" err="1">
                <a:solidFill>
                  <a:srgbClr val="333333"/>
                </a:solidFill>
                <a:effectLst/>
                <a:latin typeface="Helvetica Neue"/>
              </a:rPr>
              <a:t>memdump</a:t>
            </a:r>
            <a:r>
              <a:rPr lang="zh-CN" altLang="en-US" sz="2400" b="0" i="0" dirty="0">
                <a:solidFill>
                  <a:srgbClr val="333333"/>
                </a:solidFill>
                <a:effectLst/>
                <a:latin typeface="Helvetica Neue"/>
              </a:rPr>
              <a:t>可以提取出内存中的进程数据。许多进程在运行时，原始数据都是在进程中存储的，比较经典的例子就是 提取</a:t>
            </a:r>
            <a:r>
              <a:rPr lang="en-US" altLang="zh-CN" sz="2400" b="0" i="0" dirty="0" err="1">
                <a:solidFill>
                  <a:srgbClr val="333333"/>
                </a:solidFill>
                <a:effectLst/>
                <a:latin typeface="Helvetica Neue"/>
              </a:rPr>
              <a:t>lsass</a:t>
            </a:r>
            <a:r>
              <a:rPr lang="zh-CN" altLang="en-US" sz="2400" b="0" i="0" dirty="0">
                <a:solidFill>
                  <a:srgbClr val="333333"/>
                </a:solidFill>
                <a:effectLst/>
                <a:latin typeface="Helvetica Neue"/>
              </a:rPr>
              <a:t>进程的数据，然后利用</a:t>
            </a:r>
            <a:r>
              <a:rPr lang="en-US" altLang="zh-CN" sz="2400" b="0" i="0" dirty="0" err="1">
                <a:solidFill>
                  <a:srgbClr val="333333"/>
                </a:solidFill>
                <a:effectLst/>
                <a:latin typeface="Helvetica Neue"/>
              </a:rPr>
              <a:t>mimikalz</a:t>
            </a:r>
            <a:r>
              <a:rPr lang="zh-CN" altLang="en-US" sz="2400" b="0" i="0" dirty="0">
                <a:solidFill>
                  <a:srgbClr val="333333"/>
                </a:solidFill>
                <a:effectLst/>
                <a:latin typeface="Helvetica Neue"/>
              </a:rPr>
              <a:t>工具抓取用户的明文密码或者说还原用户认证信息。</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092339"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memdump</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3074" name="Picture 2" descr="20210831154927">
            <a:extLst>
              <a:ext uri="{FF2B5EF4-FFF2-40B4-BE49-F238E27FC236}">
                <a16:creationId xmlns:a16="http://schemas.microsoft.com/office/drawing/2014/main" id="{8C403949-450F-4560-BE91-82C84632D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801" y="1436756"/>
            <a:ext cx="10094398" cy="189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011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133380" y="3564430"/>
            <a:ext cx="9925239" cy="830997"/>
          </a:xfrm>
          <a:prstGeom prst="rect">
            <a:avLst/>
          </a:prstGeom>
          <a:noFill/>
        </p:spPr>
        <p:txBody>
          <a:bodyPr wrap="square" rtlCol="0">
            <a:spAutoFit/>
          </a:bodyPr>
          <a:lstStyle/>
          <a:p>
            <a:pPr algn="l"/>
            <a:r>
              <a:rPr lang="zh-CN" altLang="en-US" sz="2400" b="0" i="0" dirty="0">
                <a:solidFill>
                  <a:srgbClr val="333333"/>
                </a:solidFill>
                <a:effectLst/>
                <a:latin typeface="Helvetica Neue"/>
              </a:rPr>
              <a:t>提取进程的可执行文件。通过导出可疑进程的可执行文件来对其进行逆向分析，挖掘可能存在的后门病毒木马等。</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988464"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procdump</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4098" name="Picture 2" descr="20210831172515">
            <a:extLst>
              <a:ext uri="{FF2B5EF4-FFF2-40B4-BE49-F238E27FC236}">
                <a16:creationId xmlns:a16="http://schemas.microsoft.com/office/drawing/2014/main" id="{5EDCD54F-1594-470B-BE6A-828F2FCD4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380" y="1570341"/>
            <a:ext cx="9925239" cy="123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806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09058" y="2431180"/>
            <a:ext cx="3013517" cy="1938992"/>
          </a:xfrm>
          <a:prstGeom prst="rect">
            <a:avLst/>
          </a:prstGeom>
          <a:noFill/>
        </p:spPr>
        <p:txBody>
          <a:bodyPr wrap="square" rtlCol="0">
            <a:spAutoFit/>
          </a:bodyPr>
          <a:lstStyle/>
          <a:p>
            <a:pPr algn="l"/>
            <a:r>
              <a:rPr lang="zh-CN" altLang="en-US" sz="2400" b="0" i="0" dirty="0">
                <a:solidFill>
                  <a:srgbClr val="333333"/>
                </a:solidFill>
                <a:effectLst/>
                <a:latin typeface="Helvetica Neue"/>
              </a:rPr>
              <a:t>根据时间线列举系统行为。通过时间线的排布来对可疑程序的可疑行为进行顺藤摸瓜式的排查。</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698000"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timeliner</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5122" name="Picture 2" descr="20210831162505">
            <a:extLst>
              <a:ext uri="{FF2B5EF4-FFF2-40B4-BE49-F238E27FC236}">
                <a16:creationId xmlns:a16="http://schemas.microsoft.com/office/drawing/2014/main" id="{DEA2487C-1B38-461B-8508-116F92352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1634" y="1542086"/>
            <a:ext cx="7748925" cy="377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651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132348" y="2322125"/>
            <a:ext cx="3464103" cy="3785652"/>
          </a:xfrm>
          <a:prstGeom prst="rect">
            <a:avLst/>
          </a:prstGeom>
          <a:noFill/>
        </p:spPr>
        <p:txBody>
          <a:bodyPr wrap="square" rtlCol="0">
            <a:spAutoFit/>
          </a:bodyPr>
          <a:lstStyle/>
          <a:p>
            <a:pPr algn="l"/>
            <a:r>
              <a:rPr lang="zh-CN" altLang="en-US" sz="2400" b="0" i="0" dirty="0">
                <a:solidFill>
                  <a:srgbClr val="333333"/>
                </a:solidFill>
                <a:effectLst/>
                <a:latin typeface="Helvetica Neue"/>
              </a:rPr>
              <a:t>这三个功能插件可以列举系统运行时由</a:t>
            </a:r>
            <a:r>
              <a:rPr lang="en-US" altLang="zh-CN" sz="2400" b="0" i="0" dirty="0" err="1">
                <a:solidFill>
                  <a:srgbClr val="333333"/>
                </a:solidFill>
                <a:effectLst/>
                <a:latin typeface="Helvetica Neue"/>
              </a:rPr>
              <a:t>cmd</a:t>
            </a:r>
            <a:r>
              <a:rPr lang="zh-CN" altLang="en-US" sz="2400" b="0" i="0" dirty="0">
                <a:solidFill>
                  <a:srgbClr val="333333"/>
                </a:solidFill>
                <a:effectLst/>
                <a:latin typeface="Helvetica Neue"/>
              </a:rPr>
              <a:t>执行过的命令。对于一些后台调用了</a:t>
            </a:r>
            <a:r>
              <a:rPr lang="en-US" altLang="zh-CN" sz="2400" b="0" i="0" dirty="0" err="1">
                <a:solidFill>
                  <a:srgbClr val="333333"/>
                </a:solidFill>
                <a:effectLst/>
                <a:latin typeface="Helvetica Neue"/>
              </a:rPr>
              <a:t>cmd</a:t>
            </a:r>
            <a:r>
              <a:rPr lang="zh-CN" altLang="en-US" sz="2400" b="0" i="0" dirty="0">
                <a:solidFill>
                  <a:srgbClr val="333333"/>
                </a:solidFill>
                <a:effectLst/>
                <a:latin typeface="Helvetica Neue"/>
              </a:rPr>
              <a:t>的程序可以看到它们的调用历史以及传入参数，遇见不常见的后台调用或者说可疑传参的时候可以结合其它功能对其进行深入分析。</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575390"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cmdline|cmdscan|consoles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6146" name="Picture 2" descr="20210831151149">
            <a:extLst>
              <a:ext uri="{FF2B5EF4-FFF2-40B4-BE49-F238E27FC236}">
                <a16:creationId xmlns:a16="http://schemas.microsoft.com/office/drawing/2014/main" id="{CFCD34E4-94DA-43A8-84A2-147667AB8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330" y="2178286"/>
            <a:ext cx="7075470" cy="45255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20210831145659">
            <a:extLst>
              <a:ext uri="{FF2B5EF4-FFF2-40B4-BE49-F238E27FC236}">
                <a16:creationId xmlns:a16="http://schemas.microsoft.com/office/drawing/2014/main" id="{C0BCD84E-9FE3-4CEE-8781-B32E2B991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92" y="1399055"/>
            <a:ext cx="7049108" cy="63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727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48105" y="2383723"/>
            <a:ext cx="3464103" cy="2308324"/>
          </a:xfrm>
          <a:prstGeom prst="rect">
            <a:avLst/>
          </a:prstGeom>
          <a:noFill/>
        </p:spPr>
        <p:txBody>
          <a:bodyPr wrap="square" rtlCol="0">
            <a:spAutoFit/>
          </a:bodyPr>
          <a:lstStyle/>
          <a:p>
            <a:pPr algn="l"/>
            <a:r>
              <a:rPr lang="zh-CN" altLang="en-US" sz="2400" b="0" i="0" dirty="0">
                <a:solidFill>
                  <a:srgbClr val="333333"/>
                </a:solidFill>
                <a:effectLst/>
                <a:latin typeface="Helvetica Neue"/>
              </a:rPr>
              <a:t>此插件可以查看系统运行时的浏览记录。这个浏览记录包括本地文件记录和浏览器网络链接记录，借此可以分析攻击者进入系统后的行为。</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671967"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iehistory</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7170" name="Picture 2" descr="20210831152331">
            <a:extLst>
              <a:ext uri="{FF2B5EF4-FFF2-40B4-BE49-F238E27FC236}">
                <a16:creationId xmlns:a16="http://schemas.microsoft.com/office/drawing/2014/main" id="{90406E09-B526-4CFB-A77D-BDC5113A3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0792" y="344922"/>
            <a:ext cx="6664550" cy="6168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21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72178" y="3429000"/>
            <a:ext cx="8647643" cy="1200329"/>
          </a:xfrm>
          <a:prstGeom prst="rect">
            <a:avLst/>
          </a:prstGeom>
          <a:noFill/>
        </p:spPr>
        <p:txBody>
          <a:bodyPr wrap="square" rtlCol="0">
            <a:spAutoFit/>
          </a:bodyPr>
          <a:lstStyle/>
          <a:p>
            <a:pPr algn="l"/>
            <a:r>
              <a:rPr lang="zh-CN" altLang="en-US" sz="2400" b="0" i="0" dirty="0">
                <a:solidFill>
                  <a:srgbClr val="333333"/>
                </a:solidFill>
                <a:effectLst/>
                <a:latin typeface="Helvetica Neue"/>
              </a:rPr>
              <a:t>这两个插件则可以列举系统当时的网络连接情况。根据网络连接的</a:t>
            </a:r>
            <a:r>
              <a:rPr lang="en-US" altLang="zh-CN" sz="2400" b="0" i="0" dirty="0">
                <a:solidFill>
                  <a:srgbClr val="333333"/>
                </a:solidFill>
                <a:effectLst/>
                <a:latin typeface="Helvetica Neue"/>
              </a:rPr>
              <a:t>IP</a:t>
            </a:r>
            <a:r>
              <a:rPr lang="zh-CN" altLang="en-US" sz="2400" b="0" i="0" dirty="0">
                <a:solidFill>
                  <a:srgbClr val="333333"/>
                </a:solidFill>
                <a:effectLst/>
                <a:latin typeface="Helvetica Neue"/>
              </a:rPr>
              <a:t>和端口可以初步分析是否收到了常见的漏洞攻击。同时也可以在掌握了攻击者的攻击痕迹之后模拟现场。</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865260"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connections|connscan</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16386" name="Picture 2" descr="20210831152751">
            <a:extLst>
              <a:ext uri="{FF2B5EF4-FFF2-40B4-BE49-F238E27FC236}">
                <a16:creationId xmlns:a16="http://schemas.microsoft.com/office/drawing/2014/main" id="{B41E555A-C973-4867-8787-72F97233D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178" y="1363734"/>
            <a:ext cx="8647643" cy="151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10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09058" y="3183957"/>
            <a:ext cx="3464103" cy="1569660"/>
          </a:xfrm>
          <a:prstGeom prst="rect">
            <a:avLst/>
          </a:prstGeom>
          <a:noFill/>
        </p:spPr>
        <p:txBody>
          <a:bodyPr wrap="square" rtlCol="0">
            <a:spAutoFit/>
          </a:bodyPr>
          <a:lstStyle/>
          <a:p>
            <a:pPr algn="l"/>
            <a:r>
              <a:rPr lang="zh-CN" altLang="en-US" sz="2400" b="0" i="0" dirty="0">
                <a:solidFill>
                  <a:srgbClr val="333333"/>
                </a:solidFill>
                <a:effectLst/>
                <a:latin typeface="Helvetica Neue"/>
              </a:rPr>
              <a:t>这两个插件可以找出正在编辑中的文本数据。</a:t>
            </a:r>
            <a:r>
              <a:rPr lang="en-US" altLang="zh-CN" sz="2400" b="0" i="0" dirty="0" err="1">
                <a:solidFill>
                  <a:srgbClr val="333333"/>
                </a:solidFill>
                <a:effectLst/>
                <a:latin typeface="Helvetica Neue"/>
              </a:rPr>
              <a:t>editbox</a:t>
            </a:r>
            <a:r>
              <a:rPr lang="zh-CN" altLang="en-US" sz="2400" b="0" i="0" dirty="0">
                <a:solidFill>
                  <a:srgbClr val="333333"/>
                </a:solidFill>
                <a:effectLst/>
                <a:latin typeface="Helvetica Neue"/>
              </a:rPr>
              <a:t>比</a:t>
            </a:r>
            <a:r>
              <a:rPr lang="en-US" altLang="zh-CN" sz="2400" b="0" i="0" dirty="0">
                <a:solidFill>
                  <a:srgbClr val="333333"/>
                </a:solidFill>
                <a:effectLst/>
                <a:latin typeface="Helvetica Neue"/>
              </a:rPr>
              <a:t>notepad</a:t>
            </a:r>
            <a:r>
              <a:rPr lang="zh-CN" altLang="en-US" sz="2400" b="0" i="0" dirty="0">
                <a:solidFill>
                  <a:srgbClr val="333333"/>
                </a:solidFill>
                <a:effectLst/>
                <a:latin typeface="Helvetica Neue"/>
              </a:rPr>
              <a:t>适用性广一点</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950586"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notepad|editbox</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11266" name="Picture 2" descr="20210831153450">
            <a:extLst>
              <a:ext uri="{FF2B5EF4-FFF2-40B4-BE49-F238E27FC236}">
                <a16:creationId xmlns:a16="http://schemas.microsoft.com/office/drawing/2014/main" id="{760B6957-C7A3-45F2-A831-DFAC85E6A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589" y="1378793"/>
            <a:ext cx="7290696" cy="5179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1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224069" y="4559794"/>
            <a:ext cx="9743861" cy="1569660"/>
          </a:xfrm>
          <a:prstGeom prst="rect">
            <a:avLst/>
          </a:prstGeom>
          <a:noFill/>
        </p:spPr>
        <p:txBody>
          <a:bodyPr wrap="square" rtlCol="0">
            <a:spAutoFit/>
          </a:bodyPr>
          <a:lstStyle/>
          <a:p>
            <a:pPr algn="l"/>
            <a:r>
              <a:rPr lang="en-US" altLang="zh-CN" sz="2400" b="0" i="0" dirty="0" err="1">
                <a:solidFill>
                  <a:srgbClr val="333333"/>
                </a:solidFill>
                <a:effectLst/>
                <a:latin typeface="Helvetica Neue"/>
              </a:rPr>
              <a:t>filescan</a:t>
            </a:r>
            <a:r>
              <a:rPr lang="zh-CN" altLang="en-US" sz="2400" b="0" i="0" dirty="0">
                <a:solidFill>
                  <a:srgbClr val="333333"/>
                </a:solidFill>
                <a:effectLst/>
                <a:latin typeface="Helvetica Neue"/>
              </a:rPr>
              <a:t>可以输出系统文件列表。</a:t>
            </a:r>
            <a:r>
              <a:rPr lang="en-US" altLang="zh-CN" sz="2400" b="0" i="0" dirty="0" err="1">
                <a:solidFill>
                  <a:srgbClr val="333333"/>
                </a:solidFill>
                <a:effectLst/>
                <a:latin typeface="Helvetica Neue"/>
              </a:rPr>
              <a:t>dumpfiles</a:t>
            </a:r>
            <a:r>
              <a:rPr lang="zh-CN" altLang="en-US" sz="2400" b="0" i="0" dirty="0">
                <a:solidFill>
                  <a:srgbClr val="333333"/>
                </a:solidFill>
                <a:effectLst/>
                <a:latin typeface="Helvetica Neue"/>
              </a:rPr>
              <a:t>可以提取被加载进内存的文件数据。</a:t>
            </a:r>
          </a:p>
          <a:p>
            <a:pPr algn="l"/>
            <a:r>
              <a:rPr lang="zh-CN" altLang="en-US" sz="2400" b="0" i="0" dirty="0">
                <a:solidFill>
                  <a:srgbClr val="333333"/>
                </a:solidFill>
                <a:effectLst/>
                <a:latin typeface="Helvetica Neue"/>
              </a:rPr>
              <a:t>比如在查看</a:t>
            </a:r>
            <a:r>
              <a:rPr lang="en-US" altLang="zh-CN" sz="2400" b="0" i="0" dirty="0" err="1">
                <a:solidFill>
                  <a:srgbClr val="333333"/>
                </a:solidFill>
                <a:effectLst/>
                <a:latin typeface="Helvetica Neue"/>
              </a:rPr>
              <a:t>cmd</a:t>
            </a:r>
            <a:r>
              <a:rPr lang="zh-CN" altLang="en-US" sz="2400" b="0" i="0" dirty="0">
                <a:solidFill>
                  <a:srgbClr val="333333"/>
                </a:solidFill>
                <a:effectLst/>
                <a:latin typeface="Helvetica Neue"/>
              </a:rPr>
              <a:t>命令时发现执行了可疑的可执行程序或者说脚本文件时可以直接提取出来分析其内容。</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148717"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filescan|dumpfiles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10242" name="Picture 2" descr="20210831153815">
            <a:extLst>
              <a:ext uri="{FF2B5EF4-FFF2-40B4-BE49-F238E27FC236}">
                <a16:creationId xmlns:a16="http://schemas.microsoft.com/office/drawing/2014/main" id="{F6B19D8C-5E98-4A89-89C3-F0BC776F8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069" y="1236556"/>
            <a:ext cx="9743861" cy="28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98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967961" y="2541966"/>
            <a:ext cx="3464103" cy="2308324"/>
          </a:xfrm>
          <a:prstGeom prst="rect">
            <a:avLst/>
          </a:prstGeom>
          <a:noFill/>
        </p:spPr>
        <p:txBody>
          <a:bodyPr wrap="square" rtlCol="0">
            <a:spAutoFit/>
          </a:bodyPr>
          <a:lstStyle/>
          <a:p>
            <a:pPr algn="l"/>
            <a:r>
              <a:rPr lang="zh-CN" altLang="en-US" sz="2400" b="0" i="0" dirty="0">
                <a:solidFill>
                  <a:srgbClr val="333333"/>
                </a:solidFill>
                <a:effectLst/>
                <a:latin typeface="Helvetica Neue"/>
              </a:rPr>
              <a:t>该工具可以抓取当前系统中的用户名及其密码对应的</a:t>
            </a:r>
            <a:r>
              <a:rPr lang="en-US" altLang="zh-CN" sz="2400" b="0" i="0" dirty="0">
                <a:solidFill>
                  <a:srgbClr val="333333"/>
                </a:solidFill>
                <a:effectLst/>
                <a:latin typeface="Helvetica Neue"/>
              </a:rPr>
              <a:t>NTML</a:t>
            </a:r>
            <a:r>
              <a:rPr lang="zh-CN" altLang="en-US" sz="2400" b="0" i="0" dirty="0">
                <a:solidFill>
                  <a:srgbClr val="333333"/>
                </a:solidFill>
                <a:effectLst/>
                <a:latin typeface="Helvetica Neue"/>
              </a:rPr>
              <a:t>哈希值。如果攻击者创建了影子账户，利用该命令可直接发现。</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018601"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hashdump</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9218" name="Picture 2" descr="20210831161550">
            <a:extLst>
              <a:ext uri="{FF2B5EF4-FFF2-40B4-BE49-F238E27FC236}">
                <a16:creationId xmlns:a16="http://schemas.microsoft.com/office/drawing/2014/main" id="{D935DE7F-992C-42D8-9A79-94A46366A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208" y="1889294"/>
            <a:ext cx="6909081" cy="3079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43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20210831162202">
            <a:extLst>
              <a:ext uri="{FF2B5EF4-FFF2-40B4-BE49-F238E27FC236}">
                <a16:creationId xmlns:a16="http://schemas.microsoft.com/office/drawing/2014/main" id="{7FB0E40A-6EE5-4034-BE0A-9380CEEF9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931" y="1351656"/>
            <a:ext cx="6221049" cy="41507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20210831172108">
            <a:extLst>
              <a:ext uri="{FF2B5EF4-FFF2-40B4-BE49-F238E27FC236}">
                <a16:creationId xmlns:a16="http://schemas.microsoft.com/office/drawing/2014/main" id="{DF439C85-44A1-470B-B653-2B546107D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198" y="2771454"/>
            <a:ext cx="6474513" cy="111854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B592A44-647D-4396-903E-6918CA4312EF}"/>
              </a:ext>
            </a:extLst>
          </p:cNvPr>
          <p:cNvSpPr txBox="1"/>
          <p:nvPr/>
        </p:nvSpPr>
        <p:spPr>
          <a:xfrm>
            <a:off x="783431" y="1718846"/>
            <a:ext cx="4631049" cy="3416320"/>
          </a:xfrm>
          <a:prstGeom prst="rect">
            <a:avLst/>
          </a:prstGeom>
          <a:noFill/>
        </p:spPr>
        <p:txBody>
          <a:bodyPr wrap="square" rtlCol="0">
            <a:spAutoFit/>
          </a:bodyPr>
          <a:lstStyle/>
          <a:p>
            <a:pPr algn="l"/>
            <a:r>
              <a:rPr lang="en-US" altLang="zh-CN" sz="2400" b="0" i="0" dirty="0" err="1">
                <a:solidFill>
                  <a:srgbClr val="333333"/>
                </a:solidFill>
                <a:effectLst/>
                <a:latin typeface="Helvetica Neue"/>
              </a:rPr>
              <a:t>hivescan</a:t>
            </a:r>
            <a:r>
              <a:rPr lang="zh-CN" altLang="en-US" sz="2400" b="0" i="0" dirty="0">
                <a:solidFill>
                  <a:srgbClr val="333333"/>
                </a:solidFill>
                <a:effectLst/>
                <a:latin typeface="Helvetica Neue"/>
              </a:rPr>
              <a:t>插件显示了可用的注册表配置单元的物理地址。</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更加详细的信息可以通过</a:t>
            </a:r>
            <a:r>
              <a:rPr lang="en-US" altLang="zh-CN" sz="2400" b="0" i="0" dirty="0" err="1">
                <a:solidFill>
                  <a:srgbClr val="333333"/>
                </a:solidFill>
                <a:effectLst/>
                <a:latin typeface="Helvetica Neue"/>
              </a:rPr>
              <a:t>hivelist</a:t>
            </a:r>
            <a:r>
              <a:rPr lang="zh-CN" altLang="en-US" sz="2400" b="0" i="0" dirty="0">
                <a:solidFill>
                  <a:srgbClr val="333333"/>
                </a:solidFill>
                <a:effectLst/>
                <a:latin typeface="Helvetica Neue"/>
              </a:rPr>
              <a:t>命令查看，这条命令会显示虚拟地址、物理地址的细节以及更容易识别的路径等。</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pPr algn="l"/>
            <a:r>
              <a:rPr lang="en-US" altLang="zh-CN" sz="2400" b="0" i="0" dirty="0" err="1">
                <a:solidFill>
                  <a:srgbClr val="333333"/>
                </a:solidFill>
                <a:effectLst/>
                <a:latin typeface="Helvetica Neue"/>
              </a:rPr>
              <a:t>hivedump</a:t>
            </a:r>
            <a:r>
              <a:rPr lang="zh-CN" altLang="en-US" sz="2400" b="0" i="0" dirty="0">
                <a:solidFill>
                  <a:srgbClr val="333333"/>
                </a:solidFill>
                <a:effectLst/>
                <a:latin typeface="Helvetica Neue"/>
              </a:rPr>
              <a:t>则可以导出注册表信息</a:t>
            </a:r>
            <a:r>
              <a:rPr lang="zh-CN" altLang="en-US" sz="2400" dirty="0">
                <a:solidFill>
                  <a:srgbClr val="333333"/>
                </a:solidFill>
                <a:latin typeface="Helvetica Neue"/>
              </a:rPr>
              <a:t>。</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567375"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hivelist|hivescan|hivedump</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8194" name="Picture 2" descr="20210831162126">
            <a:extLst>
              <a:ext uri="{FF2B5EF4-FFF2-40B4-BE49-F238E27FC236}">
                <a16:creationId xmlns:a16="http://schemas.microsoft.com/office/drawing/2014/main" id="{7AC0864F-F92B-4C19-9004-EEF596C2D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087" y="1720840"/>
            <a:ext cx="6042738" cy="3416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8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8194"/>
                                        </p:tgtEl>
                                        <p:attrNameLst>
                                          <p:attrName>ppt_x</p:attrName>
                                        </p:attrNameLst>
                                      </p:cBhvr>
                                      <p:tavLst>
                                        <p:tav tm="0">
                                          <p:val>
                                            <p:strVal val="ppt_x"/>
                                          </p:val>
                                        </p:tav>
                                        <p:tav tm="100000">
                                          <p:val>
                                            <p:strVal val="ppt_x"/>
                                          </p:val>
                                        </p:tav>
                                      </p:tavLst>
                                    </p:anim>
                                    <p:anim calcmode="lin" valueType="num">
                                      <p:cBhvr additive="base">
                                        <p:cTn id="12" dur="500"/>
                                        <p:tgtEl>
                                          <p:spTgt spid="8194"/>
                                        </p:tgtEl>
                                        <p:attrNameLst>
                                          <p:attrName>ppt_y</p:attrName>
                                        </p:attrNameLst>
                                      </p:cBhvr>
                                      <p:tavLst>
                                        <p:tav tm="0">
                                          <p:val>
                                            <p:strVal val="ppt_y"/>
                                          </p:val>
                                        </p:tav>
                                        <p:tav tm="100000">
                                          <p:val>
                                            <p:strVal val="1+ppt_h/2"/>
                                          </p:val>
                                        </p:tav>
                                      </p:tavLst>
                                    </p:anim>
                                    <p:set>
                                      <p:cBhvr>
                                        <p:cTn id="13" dur="1" fill="hold">
                                          <p:stCondLst>
                                            <p:cond delay="499"/>
                                          </p:stCondLst>
                                        </p:cTn>
                                        <p:tgtEl>
                                          <p:spTgt spid="819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196"/>
                                        </p:tgtEl>
                                        <p:attrNameLst>
                                          <p:attrName>style.visibility</p:attrName>
                                        </p:attrNameLst>
                                      </p:cBhvr>
                                      <p:to>
                                        <p:strVal val="visible"/>
                                      </p:to>
                                    </p:set>
                                    <p:anim calcmode="lin" valueType="num">
                                      <p:cBhvr additive="base">
                                        <p:cTn id="18" dur="500" fill="hold"/>
                                        <p:tgtEl>
                                          <p:spTgt spid="8196"/>
                                        </p:tgtEl>
                                        <p:attrNameLst>
                                          <p:attrName>ppt_x</p:attrName>
                                        </p:attrNameLst>
                                      </p:cBhvr>
                                      <p:tavLst>
                                        <p:tav tm="0">
                                          <p:val>
                                            <p:strVal val="#ppt_x"/>
                                          </p:val>
                                        </p:tav>
                                        <p:tav tm="100000">
                                          <p:val>
                                            <p:strVal val="#ppt_x"/>
                                          </p:val>
                                        </p:tav>
                                      </p:tavLst>
                                    </p:anim>
                                    <p:anim calcmode="lin" valueType="num">
                                      <p:cBhvr additive="base">
                                        <p:cTn id="19"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8196"/>
                                        </p:tgtEl>
                                      </p:cBhvr>
                                    </p:animEffect>
                                    <p:anim calcmode="lin" valueType="num">
                                      <p:cBhvr>
                                        <p:cTn id="24" dur="1000"/>
                                        <p:tgtEl>
                                          <p:spTgt spid="8196"/>
                                        </p:tgtEl>
                                        <p:attrNameLst>
                                          <p:attrName>ppt_x</p:attrName>
                                        </p:attrNameLst>
                                      </p:cBhvr>
                                      <p:tavLst>
                                        <p:tav tm="0">
                                          <p:val>
                                            <p:strVal val="ppt_x"/>
                                          </p:val>
                                        </p:tav>
                                        <p:tav tm="100000">
                                          <p:val>
                                            <p:strVal val="ppt_x"/>
                                          </p:val>
                                        </p:tav>
                                      </p:tavLst>
                                    </p:anim>
                                    <p:anim calcmode="lin" valueType="num">
                                      <p:cBhvr>
                                        <p:cTn id="25" dur="1000"/>
                                        <p:tgtEl>
                                          <p:spTgt spid="8196"/>
                                        </p:tgtEl>
                                        <p:attrNameLst>
                                          <p:attrName>ppt_y</p:attrName>
                                        </p:attrNameLst>
                                      </p:cBhvr>
                                      <p:tavLst>
                                        <p:tav tm="0">
                                          <p:val>
                                            <p:strVal val="ppt_y"/>
                                          </p:val>
                                        </p:tav>
                                        <p:tav tm="100000">
                                          <p:val>
                                            <p:strVal val="ppt_y+.1"/>
                                          </p:val>
                                        </p:tav>
                                      </p:tavLst>
                                    </p:anim>
                                    <p:set>
                                      <p:cBhvr>
                                        <p:cTn id="26" dur="1" fill="hold">
                                          <p:stCondLst>
                                            <p:cond delay="999"/>
                                          </p:stCondLst>
                                        </p:cTn>
                                        <p:tgtEl>
                                          <p:spTgt spid="819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198"/>
                                        </p:tgtEl>
                                        <p:attrNameLst>
                                          <p:attrName>style.visibility</p:attrName>
                                        </p:attrNameLst>
                                      </p:cBhvr>
                                      <p:to>
                                        <p:strVal val="visible"/>
                                      </p:to>
                                    </p:set>
                                    <p:animEffect transition="in" filter="fade">
                                      <p:cBhvr>
                                        <p:cTn id="31" dur="1000"/>
                                        <p:tgtEl>
                                          <p:spTgt spid="8198"/>
                                        </p:tgtEl>
                                      </p:cBhvr>
                                    </p:animEffect>
                                    <p:anim calcmode="lin" valueType="num">
                                      <p:cBhvr>
                                        <p:cTn id="32" dur="1000" fill="hold"/>
                                        <p:tgtEl>
                                          <p:spTgt spid="8198"/>
                                        </p:tgtEl>
                                        <p:attrNameLst>
                                          <p:attrName>ppt_x</p:attrName>
                                        </p:attrNameLst>
                                      </p:cBhvr>
                                      <p:tavLst>
                                        <p:tav tm="0">
                                          <p:val>
                                            <p:strVal val="#ppt_x"/>
                                          </p:val>
                                        </p:tav>
                                        <p:tav tm="100000">
                                          <p:val>
                                            <p:strVal val="#ppt_x"/>
                                          </p:val>
                                        </p:tav>
                                      </p:tavLst>
                                    </p:anim>
                                    <p:anim calcmode="lin" valueType="num">
                                      <p:cBhvr>
                                        <p:cTn id="33" dur="1000" fill="hold"/>
                                        <p:tgtEl>
                                          <p:spTgt spid="8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73399" y="590046"/>
            <a:ext cx="1620957"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关于长亭</a:t>
            </a:r>
          </a:p>
        </p:txBody>
      </p:sp>
      <p:sp>
        <p:nvSpPr>
          <p:cNvPr id="3" name="文本框 2"/>
          <p:cNvSpPr txBox="1"/>
          <p:nvPr/>
        </p:nvSpPr>
        <p:spPr>
          <a:xfrm>
            <a:off x="1163638" y="1289153"/>
            <a:ext cx="10609262" cy="5208605"/>
          </a:xfrm>
          <a:prstGeom prst="rect">
            <a:avLst/>
          </a:prstGeom>
          <a:noFill/>
        </p:spPr>
        <p:txBody>
          <a:bodyPr wrap="square" rtlCol="0">
            <a:spAutoFit/>
          </a:bodyPr>
          <a:lstStyle/>
          <a:p>
            <a:pPr marL="342900" indent="-342900">
              <a:lnSpc>
                <a:spcPct val="150000"/>
              </a:lnSpc>
              <a:buClr>
                <a:srgbClr val="73C058"/>
              </a:buClr>
              <a:buFont typeface="Wingdings" panose="05000000000000000000" pitchFamily="2" charset="2"/>
              <a:buChar char="l"/>
            </a:pPr>
            <a:r>
              <a:rPr lang="zh-CN" altLang="en-US" sz="2800" dirty="0">
                <a:latin typeface="Microsoft YaHei" panose="020B0503020204020204" pitchFamily="34" charset="-122"/>
                <a:ea typeface="Microsoft YaHei" panose="020B0503020204020204" pitchFamily="34" charset="-122"/>
              </a:rPr>
              <a:t>安全服务</a:t>
            </a:r>
            <a:endParaRPr lang="en-US" altLang="zh-CN" sz="2800" dirty="0">
              <a:latin typeface="Microsoft YaHei" panose="020B0503020204020204" pitchFamily="34" charset="-122"/>
              <a:ea typeface="Microsoft YaHei" panose="020B0503020204020204" pitchFamily="34" charset="-122"/>
            </a:endParaRPr>
          </a:p>
          <a:p>
            <a:pPr marL="800100" lvl="1" indent="-342900">
              <a:lnSpc>
                <a:spcPct val="150000"/>
              </a:lnSpc>
              <a:buClr>
                <a:srgbClr val="73C058"/>
              </a:buClr>
              <a:buFont typeface="Wingdings" panose="05000000000000000000" pitchFamily="2" charset="2"/>
              <a:buChar char="l"/>
            </a:pPr>
            <a:r>
              <a:rPr lang="zh-CN" altLang="en-US" sz="2000" dirty="0">
                <a:latin typeface="Microsoft YaHei" panose="020B0503020204020204" pitchFamily="34" charset="-122"/>
                <a:ea typeface="Microsoft YaHei" panose="020B0503020204020204" pitchFamily="34" charset="-122"/>
              </a:rPr>
              <a:t>红蓝对抗</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攻防演练</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50000"/>
              </a:lnSpc>
              <a:buClr>
                <a:srgbClr val="73C058"/>
              </a:buClr>
              <a:buFont typeface="Wingdings" panose="05000000000000000000" pitchFamily="2" charset="2"/>
              <a:buChar char="l"/>
            </a:pPr>
            <a:r>
              <a:rPr lang="zh-CN" altLang="en-US" sz="2000" dirty="0">
                <a:latin typeface="Microsoft YaHei" panose="020B0503020204020204" pitchFamily="34" charset="-122"/>
                <a:ea typeface="Microsoft YaHei" panose="020B0503020204020204" pitchFamily="34" charset="-122"/>
              </a:rPr>
              <a:t>渗透测试</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代码审计</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应急响应</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漏洞扫描</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基线检查</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能力提升</a:t>
            </a:r>
            <a:r>
              <a:rPr lang="en-US" altLang="zh-CN" sz="2000" dirty="0">
                <a:latin typeface="Microsoft YaHei" panose="020B0503020204020204" pitchFamily="34" charset="-122"/>
                <a:ea typeface="Microsoft YaHei" panose="020B0503020204020204" pitchFamily="34" charset="-122"/>
              </a:rPr>
              <a:t>/ …</a:t>
            </a:r>
          </a:p>
          <a:p>
            <a:pPr marL="342900" indent="-342900">
              <a:lnSpc>
                <a:spcPct val="150000"/>
              </a:lnSpc>
              <a:buClr>
                <a:srgbClr val="73C058"/>
              </a:buClr>
              <a:buFont typeface="Wingdings" panose="05000000000000000000" pitchFamily="2" charset="2"/>
              <a:buChar char="l"/>
            </a:pPr>
            <a:r>
              <a:rPr lang="zh-CN" altLang="en-US" sz="2800" dirty="0">
                <a:latin typeface="Microsoft YaHei" panose="020B0503020204020204" pitchFamily="34" charset="-122"/>
                <a:ea typeface="Microsoft YaHei" panose="020B0503020204020204" pitchFamily="34" charset="-122"/>
              </a:rPr>
              <a:t>安全产品</a:t>
            </a:r>
            <a:endParaRPr lang="en-US" altLang="zh-CN" sz="2800" dirty="0">
              <a:latin typeface="Microsoft YaHei" panose="020B0503020204020204" pitchFamily="34" charset="-122"/>
              <a:ea typeface="Microsoft YaHei" panose="020B0503020204020204" pitchFamily="34" charset="-122"/>
            </a:endParaRPr>
          </a:p>
          <a:p>
            <a:pPr marL="800100" lvl="1" indent="-342900">
              <a:lnSpc>
                <a:spcPct val="150000"/>
              </a:lnSpc>
              <a:buClr>
                <a:srgbClr val="73C058"/>
              </a:buClr>
              <a:buFont typeface="Wingdings" panose="05000000000000000000" pitchFamily="2" charset="2"/>
              <a:buChar char="l"/>
            </a:pPr>
            <a:r>
              <a:rPr lang="zh-CN" altLang="en-US" sz="2000" dirty="0">
                <a:latin typeface="Microsoft YaHei" panose="020B0503020204020204" pitchFamily="34" charset="-122"/>
                <a:ea typeface="Microsoft YaHei" panose="020B0503020204020204" pitchFamily="34" charset="-122"/>
              </a:rPr>
              <a:t>雷池：下一代</a:t>
            </a:r>
            <a:r>
              <a:rPr lang="en-US" altLang="zh-CN" sz="2000" dirty="0">
                <a:latin typeface="Microsoft YaHei" panose="020B0503020204020204" pitchFamily="34" charset="-122"/>
                <a:ea typeface="Microsoft YaHei" panose="020B0503020204020204" pitchFamily="34" charset="-122"/>
              </a:rPr>
              <a:t>Web</a:t>
            </a:r>
            <a:r>
              <a:rPr lang="zh-CN" altLang="en-US" sz="2000" dirty="0">
                <a:latin typeface="Microsoft YaHei" panose="020B0503020204020204" pitchFamily="34" charset="-122"/>
                <a:ea typeface="Microsoft YaHei" panose="020B0503020204020204" pitchFamily="34" charset="-122"/>
              </a:rPr>
              <a:t>应用防火墙，全球首发基于语义分析攻击检测技术</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50000"/>
              </a:lnSpc>
              <a:buClr>
                <a:srgbClr val="73C058"/>
              </a:buClr>
              <a:buFont typeface="Wingdings" panose="05000000000000000000" pitchFamily="2" charset="2"/>
              <a:buChar char="l"/>
            </a:pPr>
            <a:r>
              <a:rPr lang="zh-CN" altLang="en-US" sz="2000" dirty="0">
                <a:latin typeface="Microsoft YaHei" panose="020B0503020204020204" pitchFamily="34" charset="-122"/>
                <a:ea typeface="Microsoft YaHei" panose="020B0503020204020204" pitchFamily="34" charset="-122"/>
              </a:rPr>
              <a:t>谛听：内网威胁感知系统</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50000"/>
              </a:lnSpc>
              <a:buClr>
                <a:srgbClr val="73C058"/>
              </a:buClr>
              <a:buFont typeface="Wingdings" panose="05000000000000000000" pitchFamily="2" charset="2"/>
              <a:buChar char="l"/>
            </a:pPr>
            <a:r>
              <a:rPr lang="zh-CN" altLang="en-US" sz="2000" dirty="0">
                <a:latin typeface="Microsoft YaHei" panose="020B0503020204020204" pitchFamily="34" charset="-122"/>
                <a:ea typeface="Microsoft YaHei" panose="020B0503020204020204" pitchFamily="34" charset="-122"/>
              </a:rPr>
              <a:t>洞鉴：漏洞扫描器</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Clr>
                <a:srgbClr val="73C058"/>
              </a:buClr>
              <a:buFont typeface="Wingdings" panose="05000000000000000000" pitchFamily="2" charset="2"/>
              <a:buChar char="l"/>
            </a:pPr>
            <a:r>
              <a:rPr lang="zh-CN" altLang="en-US" sz="2800" dirty="0">
                <a:latin typeface="Microsoft YaHei" panose="020B0503020204020204" pitchFamily="34" charset="-122"/>
                <a:ea typeface="Microsoft YaHei" panose="020B0503020204020204" pitchFamily="34" charset="-122"/>
              </a:rPr>
              <a:t>安全研究</a:t>
            </a:r>
            <a:endParaRPr lang="en-US" altLang="zh-CN" sz="2800" dirty="0">
              <a:latin typeface="Microsoft YaHei" panose="020B0503020204020204" pitchFamily="34" charset="-122"/>
              <a:ea typeface="Microsoft YaHei" panose="020B0503020204020204" pitchFamily="34" charset="-122"/>
            </a:endParaRPr>
          </a:p>
          <a:p>
            <a:pPr marL="800100" lvl="1" indent="-342900">
              <a:lnSpc>
                <a:spcPct val="150000"/>
              </a:lnSpc>
              <a:buClr>
                <a:srgbClr val="73C058"/>
              </a:buClr>
              <a:buFont typeface="Wingdings" panose="05000000000000000000" pitchFamily="2" charset="2"/>
              <a:buChar char="l"/>
            </a:pPr>
            <a:r>
              <a:rPr lang="en-US" altLang="zh-CN" sz="2000" dirty="0">
                <a:latin typeface="Microsoft YaHei" panose="020B0503020204020204" pitchFamily="34" charset="-122"/>
                <a:ea typeface="Microsoft YaHei" panose="020B0503020204020204" pitchFamily="34" charset="-122"/>
              </a:rPr>
              <a:t>Web</a:t>
            </a:r>
            <a:r>
              <a:rPr lang="zh-CN" altLang="en-US" sz="2000" dirty="0">
                <a:latin typeface="Microsoft YaHei" panose="020B0503020204020204" pitchFamily="34" charset="-122"/>
                <a:ea typeface="Microsoft YaHei" panose="020B0503020204020204" pitchFamily="34" charset="-122"/>
              </a:rPr>
              <a:t>安全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移动安全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物联网安全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区块链安全等多方向 </a:t>
            </a:r>
            <a:r>
              <a:rPr lang="en-US" altLang="zh-CN" sz="2000" dirty="0">
                <a:latin typeface="Microsoft YaHei" panose="020B0503020204020204" pitchFamily="34" charset="-122"/>
                <a:ea typeface="Microsoft YaHei" panose="020B0503020204020204" pitchFamily="34" charset="-122"/>
              </a:rPr>
              <a:t>0day </a:t>
            </a:r>
            <a:r>
              <a:rPr lang="zh-CN" altLang="en-US" sz="2000" dirty="0">
                <a:latin typeface="Microsoft YaHei" panose="020B0503020204020204" pitchFamily="34" charset="-122"/>
                <a:ea typeface="Microsoft YaHei" panose="020B0503020204020204" pitchFamily="34" charset="-122"/>
              </a:rPr>
              <a:t>漏洞研究</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50000"/>
              </a:lnSpc>
              <a:buClr>
                <a:srgbClr val="73C058"/>
              </a:buClr>
              <a:buFont typeface="Wingdings" panose="05000000000000000000" pitchFamily="2" charset="2"/>
              <a:buChar char="l"/>
            </a:pPr>
            <a:r>
              <a:rPr lang="zh-CN" altLang="en-US" sz="2000" dirty="0">
                <a:latin typeface="Microsoft YaHei" panose="020B0503020204020204" pitchFamily="34" charset="-122"/>
                <a:ea typeface="Microsoft YaHei" panose="020B0503020204020204" pitchFamily="34" charset="-122"/>
              </a:rPr>
              <a:t>多次参与国内外黑客大赛，</a:t>
            </a:r>
            <a:r>
              <a:rPr lang="en-US" altLang="zh-CN" sz="2000" dirty="0" err="1">
                <a:latin typeface="Microsoft YaHei" panose="020B0503020204020204" pitchFamily="34" charset="-122"/>
                <a:ea typeface="Microsoft YaHei" panose="020B0503020204020204" pitchFamily="34" charset="-122"/>
              </a:rPr>
              <a:t>GeekPwn</a:t>
            </a:r>
            <a:r>
              <a:rPr lang="en-US" altLang="zh-CN" sz="2000" dirty="0">
                <a:latin typeface="Microsoft YaHei" panose="020B0503020204020204" pitchFamily="34" charset="-122"/>
                <a:ea typeface="Microsoft YaHei" panose="020B0503020204020204" pitchFamily="34" charset="-122"/>
              </a:rPr>
              <a:t>/Pwn2Own</a:t>
            </a:r>
            <a:r>
              <a:rPr lang="zh-CN" altLang="en-US" sz="2000" dirty="0">
                <a:latin typeface="Microsoft YaHei" panose="020B0503020204020204" pitchFamily="34" charset="-122"/>
                <a:ea typeface="Microsoft YaHei" panose="020B0503020204020204" pitchFamily="34" charset="-122"/>
              </a:rPr>
              <a:t>，累计获得奖金</a:t>
            </a:r>
            <a:r>
              <a:rPr lang="en-US" altLang="zh-CN" sz="2000" dirty="0">
                <a:latin typeface="Microsoft YaHei" panose="020B0503020204020204" pitchFamily="34" charset="-122"/>
                <a:ea typeface="Microsoft YaHei" panose="020B0503020204020204" pitchFamily="34" charset="-122"/>
              </a:rPr>
              <a:t>300w+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586612" y="2578932"/>
            <a:ext cx="3464103" cy="2677656"/>
          </a:xfrm>
          <a:prstGeom prst="rect">
            <a:avLst/>
          </a:prstGeom>
          <a:noFill/>
        </p:spPr>
        <p:txBody>
          <a:bodyPr wrap="square" rtlCol="0">
            <a:spAutoFit/>
          </a:bodyPr>
          <a:lstStyle/>
          <a:p>
            <a:pPr algn="l"/>
            <a:r>
              <a:rPr lang="zh-CN" altLang="en-US" sz="2400" b="0" i="0" dirty="0">
                <a:solidFill>
                  <a:srgbClr val="333333"/>
                </a:solidFill>
                <a:effectLst/>
                <a:latin typeface="Helvetica Neue"/>
              </a:rPr>
              <a:t>查看内存加载的注册表中的键值。比如在进程分析时发现了对注册表的修改痕迹，可以直接查询对应注册表的键值判断是否是攻击行为的修改</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590598"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printkey</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20482" name="Picture 2" descr="20210831172139">
            <a:extLst>
              <a:ext uri="{FF2B5EF4-FFF2-40B4-BE49-F238E27FC236}">
                <a16:creationId xmlns:a16="http://schemas.microsoft.com/office/drawing/2014/main" id="{6183D2F3-2CA4-42D7-A132-47A247373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724" y="1729483"/>
            <a:ext cx="7991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75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20210831172819">
            <a:extLst>
              <a:ext uri="{FF2B5EF4-FFF2-40B4-BE49-F238E27FC236}">
                <a16:creationId xmlns:a16="http://schemas.microsoft.com/office/drawing/2014/main" id="{14CE5200-DED6-4560-8035-C611AFE70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471" y="1388446"/>
            <a:ext cx="7648575" cy="46482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20210831172840">
            <a:extLst>
              <a:ext uri="{FF2B5EF4-FFF2-40B4-BE49-F238E27FC236}">
                <a16:creationId xmlns:a16="http://schemas.microsoft.com/office/drawing/2014/main" id="{577E951B-2EC5-4C1A-8B5A-ECAE40E87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388446"/>
            <a:ext cx="7629525" cy="48291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B592A44-647D-4396-903E-6918CA4312EF}"/>
              </a:ext>
            </a:extLst>
          </p:cNvPr>
          <p:cNvSpPr txBox="1"/>
          <p:nvPr/>
        </p:nvSpPr>
        <p:spPr>
          <a:xfrm>
            <a:off x="926865" y="2274838"/>
            <a:ext cx="3464103" cy="2308324"/>
          </a:xfrm>
          <a:prstGeom prst="rect">
            <a:avLst/>
          </a:prstGeom>
          <a:noFill/>
        </p:spPr>
        <p:txBody>
          <a:bodyPr wrap="square" rtlCol="0">
            <a:spAutoFit/>
          </a:bodyPr>
          <a:lstStyle/>
          <a:p>
            <a:pPr algn="l"/>
            <a:r>
              <a:rPr lang="en-US" altLang="zh-CN" sz="2400" b="0" i="0" dirty="0" err="1">
                <a:solidFill>
                  <a:srgbClr val="333333"/>
                </a:solidFill>
                <a:effectLst/>
                <a:latin typeface="Helvetica Neue"/>
              </a:rPr>
              <a:t>dlllist</a:t>
            </a:r>
            <a:r>
              <a:rPr lang="zh-CN" altLang="en-US" sz="2400" b="0" i="0" dirty="0">
                <a:solidFill>
                  <a:srgbClr val="333333"/>
                </a:solidFill>
                <a:effectLst/>
                <a:latin typeface="Helvetica Neue"/>
              </a:rPr>
              <a:t>可以看到每个进程运行需要的</a:t>
            </a:r>
            <a:r>
              <a:rPr lang="en-US" altLang="zh-CN" sz="2400" b="0" i="0" dirty="0" err="1">
                <a:solidFill>
                  <a:srgbClr val="333333"/>
                </a:solidFill>
                <a:effectLst/>
                <a:latin typeface="Helvetica Neue"/>
              </a:rPr>
              <a:t>dll</a:t>
            </a:r>
            <a:r>
              <a:rPr lang="zh-CN" altLang="en-US" sz="2400" b="0" i="0" dirty="0">
                <a:solidFill>
                  <a:srgbClr val="333333"/>
                </a:solidFill>
                <a:effectLst/>
                <a:latin typeface="Helvetica Neue"/>
              </a:rPr>
              <a:t>，</a:t>
            </a:r>
            <a:r>
              <a:rPr lang="en-US" altLang="zh-CN" sz="2400" b="0" i="0" dirty="0" err="1">
                <a:solidFill>
                  <a:srgbClr val="333333"/>
                </a:solidFill>
                <a:effectLst/>
                <a:latin typeface="Helvetica Neue"/>
              </a:rPr>
              <a:t>dlldump</a:t>
            </a:r>
            <a:r>
              <a:rPr lang="zh-CN" altLang="en-US" sz="2400" b="0" i="0" dirty="0">
                <a:solidFill>
                  <a:srgbClr val="333333"/>
                </a:solidFill>
                <a:effectLst/>
                <a:latin typeface="Helvetica Neue"/>
              </a:rPr>
              <a:t>可以导出进程运行中加载的</a:t>
            </a:r>
            <a:r>
              <a:rPr lang="en-US" altLang="zh-CN" sz="2400" b="0" i="0" dirty="0" err="1">
                <a:solidFill>
                  <a:srgbClr val="333333"/>
                </a:solidFill>
                <a:effectLst/>
                <a:latin typeface="Helvetica Neue"/>
              </a:rPr>
              <a:t>dll</a:t>
            </a:r>
            <a:r>
              <a:rPr lang="zh-CN" altLang="en-US" sz="2400" b="0" i="0" dirty="0">
                <a:solidFill>
                  <a:srgbClr val="333333"/>
                </a:solidFill>
                <a:effectLst/>
                <a:latin typeface="Helvetica Neue"/>
              </a:rPr>
              <a:t>。</a:t>
            </a:r>
          </a:p>
          <a:p>
            <a:pPr algn="l"/>
            <a:r>
              <a:rPr lang="zh-CN" altLang="en-US" sz="2400" b="0" i="0" dirty="0">
                <a:solidFill>
                  <a:srgbClr val="333333"/>
                </a:solidFill>
                <a:effectLst/>
                <a:latin typeface="Helvetica Neue"/>
              </a:rPr>
              <a:t>这一条针对</a:t>
            </a:r>
            <a:r>
              <a:rPr lang="en-US" altLang="zh-CN" sz="2400" b="0" i="0" dirty="0">
                <a:solidFill>
                  <a:srgbClr val="333333"/>
                </a:solidFill>
                <a:effectLst/>
                <a:latin typeface="Helvetica Neue"/>
              </a:rPr>
              <a:t>windows</a:t>
            </a:r>
            <a:r>
              <a:rPr lang="zh-CN" altLang="en-US" sz="2400" b="0" i="0" dirty="0">
                <a:solidFill>
                  <a:srgbClr val="333333"/>
                </a:solidFill>
                <a:effectLst/>
                <a:latin typeface="Helvetica Neue"/>
              </a:rPr>
              <a:t>系统中的</a:t>
            </a:r>
            <a:r>
              <a:rPr lang="en-US" altLang="zh-CN" sz="2400" b="0" i="0" dirty="0" err="1">
                <a:solidFill>
                  <a:srgbClr val="333333"/>
                </a:solidFill>
                <a:effectLst/>
                <a:latin typeface="Helvetica Neue"/>
              </a:rPr>
              <a:t>dll</a:t>
            </a:r>
            <a:r>
              <a:rPr lang="zh-CN" altLang="en-US" sz="2400" b="0" i="0" dirty="0">
                <a:solidFill>
                  <a:srgbClr val="333333"/>
                </a:solidFill>
                <a:effectLst/>
                <a:latin typeface="Helvetica Neue"/>
              </a:rPr>
              <a:t>注入。</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529958"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dlllist|dlldump</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42715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arn(inVertical)">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19458"/>
                                        </p:tgtEl>
                                      </p:cBhvr>
                                    </p:animEffect>
                                    <p:anim calcmode="lin" valueType="num">
                                      <p:cBhvr>
                                        <p:cTn id="12" dur="1000"/>
                                        <p:tgtEl>
                                          <p:spTgt spid="19458"/>
                                        </p:tgtEl>
                                        <p:attrNameLst>
                                          <p:attrName>ppt_x</p:attrName>
                                        </p:attrNameLst>
                                      </p:cBhvr>
                                      <p:tavLst>
                                        <p:tav tm="0">
                                          <p:val>
                                            <p:strVal val="ppt_x"/>
                                          </p:val>
                                        </p:tav>
                                        <p:tav tm="100000">
                                          <p:val>
                                            <p:strVal val="ppt_x"/>
                                          </p:val>
                                        </p:tav>
                                      </p:tavLst>
                                    </p:anim>
                                    <p:anim calcmode="lin" valueType="num">
                                      <p:cBhvr>
                                        <p:cTn id="13" dur="1000"/>
                                        <p:tgtEl>
                                          <p:spTgt spid="19458"/>
                                        </p:tgtEl>
                                        <p:attrNameLst>
                                          <p:attrName>ppt_y</p:attrName>
                                        </p:attrNameLst>
                                      </p:cBhvr>
                                      <p:tavLst>
                                        <p:tav tm="0">
                                          <p:val>
                                            <p:strVal val="ppt_y"/>
                                          </p:val>
                                        </p:tav>
                                        <p:tav tm="100000">
                                          <p:val>
                                            <p:strVal val="ppt_y+.1"/>
                                          </p:val>
                                        </p:tav>
                                      </p:tavLst>
                                    </p:anim>
                                    <p:set>
                                      <p:cBhvr>
                                        <p:cTn id="14" dur="1" fill="hold">
                                          <p:stCondLst>
                                            <p:cond delay="999"/>
                                          </p:stCondLst>
                                        </p:cTn>
                                        <p:tgtEl>
                                          <p:spTgt spid="1945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9460"/>
                                        </p:tgtEl>
                                        <p:attrNameLst>
                                          <p:attrName>style.visibility</p:attrName>
                                        </p:attrNameLst>
                                      </p:cBhvr>
                                      <p:to>
                                        <p:strVal val="visible"/>
                                      </p:to>
                                    </p:set>
                                    <p:animEffect transition="in" filter="randombar(horizontal)">
                                      <p:cBhvr>
                                        <p:cTn id="19"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865219" y="2644170"/>
            <a:ext cx="3464103" cy="1569660"/>
          </a:xfrm>
          <a:prstGeom prst="rect">
            <a:avLst/>
          </a:prstGeom>
          <a:noFill/>
        </p:spPr>
        <p:txBody>
          <a:bodyPr wrap="square" rtlCol="0">
            <a:spAutoFit/>
          </a:bodyPr>
          <a:lstStyle/>
          <a:p>
            <a:pPr algn="l"/>
            <a:r>
              <a:rPr lang="zh-CN" altLang="en-US" sz="2400" b="0" i="0" dirty="0">
                <a:solidFill>
                  <a:srgbClr val="333333"/>
                </a:solidFill>
                <a:effectLst/>
                <a:latin typeface="Helvetica Neue"/>
              </a:rPr>
              <a:t>查看开启的</a:t>
            </a:r>
            <a:r>
              <a:rPr lang="en-US" altLang="zh-CN" sz="2400" b="0" i="0" dirty="0">
                <a:solidFill>
                  <a:srgbClr val="333333"/>
                </a:solidFill>
                <a:effectLst/>
                <a:latin typeface="Helvetica Neue"/>
              </a:rPr>
              <a:t>windows</a:t>
            </a:r>
            <a:r>
              <a:rPr lang="zh-CN" altLang="en-US" sz="2400" b="0" i="0" dirty="0">
                <a:solidFill>
                  <a:srgbClr val="333333"/>
                </a:solidFill>
                <a:effectLst/>
                <a:latin typeface="Helvetica Neue"/>
              </a:rPr>
              <a:t>服务。通过开启的服务可以对常见的出名的漏洞攻击做一个快速过滤。</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998309"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svcscan</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（限</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windows</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a:t>
            </a:r>
          </a:p>
        </p:txBody>
      </p:sp>
      <p:pic>
        <p:nvPicPr>
          <p:cNvPr id="18434" name="Picture 2" descr="20210831173413">
            <a:extLst>
              <a:ext uri="{FF2B5EF4-FFF2-40B4-BE49-F238E27FC236}">
                <a16:creationId xmlns:a16="http://schemas.microsoft.com/office/drawing/2014/main" id="{48CF84D3-299D-4060-9291-A935265C5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219" y="2134108"/>
            <a:ext cx="7343775"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544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221408" y="1484398"/>
            <a:ext cx="8402071" cy="461665"/>
          </a:xfrm>
          <a:prstGeom prst="rect">
            <a:avLst/>
          </a:prstGeom>
          <a:noFill/>
        </p:spPr>
        <p:txBody>
          <a:bodyPr wrap="square" rtlCol="0">
            <a:spAutoFit/>
          </a:bodyPr>
          <a:lstStyle/>
          <a:p>
            <a:pPr algn="l"/>
            <a:r>
              <a:rPr lang="zh-CN" altLang="en-US" sz="2400" b="0" i="0" dirty="0">
                <a:solidFill>
                  <a:srgbClr val="333333"/>
                </a:solidFill>
                <a:effectLst/>
                <a:latin typeface="Helvetica Neue"/>
              </a:rPr>
              <a:t>查看系统内核驱动。隐藏的用</a:t>
            </a:r>
            <a:r>
              <a:rPr lang="en-US" altLang="zh-CN" sz="2400" b="0" i="0" dirty="0" err="1">
                <a:solidFill>
                  <a:srgbClr val="333333"/>
                </a:solidFill>
                <a:effectLst/>
                <a:latin typeface="Helvetica Neue"/>
              </a:rPr>
              <a:t>modscan</a:t>
            </a:r>
            <a:r>
              <a:rPr lang="zh-CN" altLang="en-US" sz="2400" b="0" i="0" dirty="0">
                <a:solidFill>
                  <a:srgbClr val="333333"/>
                </a:solidFill>
                <a:effectLst/>
                <a:latin typeface="Helvetica Neue"/>
              </a:rPr>
              <a:t>或者</a:t>
            </a:r>
            <a:r>
              <a:rPr lang="en-US" altLang="zh-CN" sz="2400" b="0" i="0" dirty="0" err="1">
                <a:solidFill>
                  <a:srgbClr val="333333"/>
                </a:solidFill>
                <a:effectLst/>
                <a:latin typeface="Helvetica Neue"/>
              </a:rPr>
              <a:t>driverscan</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996018"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modules|modscan|driverscan</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17410" name="Picture 2" descr="20210831173551">
            <a:extLst>
              <a:ext uri="{FF2B5EF4-FFF2-40B4-BE49-F238E27FC236}">
                <a16:creationId xmlns:a16="http://schemas.microsoft.com/office/drawing/2014/main" id="{F470FD2F-CF20-489E-A423-0ADC18EB8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085" y="2404153"/>
            <a:ext cx="7543830" cy="4044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526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892953" y="1723438"/>
            <a:ext cx="3392636" cy="1569660"/>
          </a:xfrm>
          <a:prstGeom prst="rect">
            <a:avLst/>
          </a:prstGeom>
          <a:noFill/>
        </p:spPr>
        <p:txBody>
          <a:bodyPr wrap="square" rtlCol="0">
            <a:spAutoFit/>
          </a:bodyPr>
          <a:lstStyle/>
          <a:p>
            <a:pPr algn="l"/>
            <a:r>
              <a:rPr lang="zh-CN" altLang="en-US" sz="2400" b="0" i="0" dirty="0">
                <a:solidFill>
                  <a:srgbClr val="333333"/>
                </a:solidFill>
                <a:effectLst/>
                <a:latin typeface="Helvetica Neue"/>
              </a:rPr>
              <a:t>查看当前屏幕每个窗口中内容的轮廓线。属于侧信道信息分析范畴，一般用不到。</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031745"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Volatility——screenshot</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24578" name="Picture 2" descr="20210831173817">
            <a:extLst>
              <a:ext uri="{FF2B5EF4-FFF2-40B4-BE49-F238E27FC236}">
                <a16:creationId xmlns:a16="http://schemas.microsoft.com/office/drawing/2014/main" id="{734E3C8D-27E5-42CE-A69D-5CFE58446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401" y="590046"/>
            <a:ext cx="53530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20210831173724">
            <a:extLst>
              <a:ext uri="{FF2B5EF4-FFF2-40B4-BE49-F238E27FC236}">
                <a16:creationId xmlns:a16="http://schemas.microsoft.com/office/drawing/2014/main" id="{EB305753-359F-42B0-8D90-59C9631C7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345" y="4473682"/>
            <a:ext cx="8926111" cy="20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752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6" y="3432193"/>
            <a:ext cx="5380894" cy="707886"/>
          </a:xfrm>
          <a:prstGeom prst="rect">
            <a:avLst/>
          </a:prstGeom>
          <a:noFill/>
        </p:spPr>
        <p:txBody>
          <a:bodyPr wrap="square" rtlCol="0">
            <a:spAutoFit/>
          </a:bodyPr>
          <a:lstStyle/>
          <a:p>
            <a:pPr algn="just"/>
            <a:r>
              <a:rPr kumimoji="1" lang="zh-CN" altLang="en-US" sz="4000" b="1" dirty="0">
                <a:solidFill>
                  <a:srgbClr val="7AC259"/>
                </a:solidFill>
                <a:latin typeface="Microsoft YaHei" panose="020B0503020204020204" pitchFamily="34" charset="-122"/>
                <a:ea typeface="Microsoft YaHei" panose="020B0503020204020204" pitchFamily="34" charset="-122"/>
              </a:rPr>
              <a:t>硬盘取证</a:t>
            </a:r>
          </a:p>
        </p:txBody>
      </p:sp>
      <p:sp>
        <p:nvSpPr>
          <p:cNvPr id="9" name="文本框 8"/>
          <p:cNvSpPr txBox="1"/>
          <p:nvPr/>
        </p:nvSpPr>
        <p:spPr>
          <a:xfrm>
            <a:off x="3610610" y="2237740"/>
            <a:ext cx="3399155"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3</a:t>
            </a:r>
            <a:endParaRPr lang="zh-CN" altLang="en-US" sz="4800" b="1" dirty="0">
              <a:latin typeface="Source Han Sans CN Medium" panose="020B0500000000000000" pitchFamily="34" charset="-128"/>
              <a:ea typeface="Source Han Sans CN Medium" panose="020B0500000000000000" pitchFamily="3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218601" y="1905506"/>
            <a:ext cx="7754798" cy="3046988"/>
          </a:xfrm>
          <a:prstGeom prst="rect">
            <a:avLst/>
          </a:prstGeom>
          <a:noFill/>
        </p:spPr>
        <p:txBody>
          <a:bodyPr wrap="square" rtlCol="0">
            <a:spAutoFit/>
          </a:bodyPr>
          <a:lstStyle/>
          <a:p>
            <a:pPr algn="l"/>
            <a:r>
              <a:rPr lang="zh-CN" altLang="en-US" sz="2400" b="0" i="0" dirty="0">
                <a:solidFill>
                  <a:srgbClr val="333333"/>
                </a:solidFill>
                <a:effectLst/>
                <a:latin typeface="Helvetica Neue"/>
              </a:rPr>
              <a:t>硬盘取证的常见场景一般多为可疑文件数据恢复与查找</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一般来说，恢复被恶意删除的文件会遇到如下四种情况。</a:t>
            </a:r>
          </a:p>
          <a:p>
            <a:pPr algn="l"/>
            <a:endParaRPr lang="zh-CN" altLang="en-US" sz="2400" b="0" i="0" dirty="0">
              <a:solidFill>
                <a:srgbClr val="333333"/>
              </a:solidFill>
              <a:effectLst/>
              <a:latin typeface="Helvetica Neue"/>
            </a:endParaRPr>
          </a:p>
          <a:p>
            <a:pPr marL="457200" indent="-457200" algn="ctr">
              <a:buFont typeface="+mj-lt"/>
              <a:buAutoNum type="arabicPeriod"/>
            </a:pPr>
            <a:r>
              <a:rPr lang="zh-CN" altLang="en-US" sz="2400" b="0" i="0" dirty="0">
                <a:solidFill>
                  <a:srgbClr val="333333"/>
                </a:solidFill>
                <a:effectLst/>
                <a:latin typeface="Helvetica Neue"/>
              </a:rPr>
              <a:t>目录项未覆盖，文件数据未覆盖</a:t>
            </a:r>
          </a:p>
          <a:p>
            <a:pPr marL="457200" indent="-457200" algn="ctr">
              <a:buFont typeface="+mj-lt"/>
              <a:buAutoNum type="arabicPeriod"/>
            </a:pPr>
            <a:r>
              <a:rPr lang="zh-CN" altLang="en-US" sz="2400" b="0" i="0" dirty="0">
                <a:solidFill>
                  <a:srgbClr val="333333"/>
                </a:solidFill>
                <a:effectLst/>
                <a:latin typeface="Helvetica Neue"/>
              </a:rPr>
              <a:t>目录项已覆盖，文件数据未覆盖</a:t>
            </a:r>
          </a:p>
          <a:p>
            <a:pPr marL="457200" indent="-457200" algn="ctr">
              <a:buFont typeface="+mj-lt"/>
              <a:buAutoNum type="arabicPeriod"/>
            </a:pPr>
            <a:r>
              <a:rPr lang="zh-CN" altLang="en-US" sz="2400" b="0" i="0" dirty="0">
                <a:solidFill>
                  <a:srgbClr val="333333"/>
                </a:solidFill>
                <a:effectLst/>
                <a:latin typeface="Helvetica Neue"/>
              </a:rPr>
              <a:t>目录项未覆盖，文件数据已覆盖</a:t>
            </a:r>
          </a:p>
          <a:p>
            <a:pPr marL="457200" indent="-457200" algn="ctr">
              <a:buFont typeface="+mj-lt"/>
              <a:buAutoNum type="arabicPeriod"/>
            </a:pPr>
            <a:r>
              <a:rPr lang="zh-CN" altLang="en-US" sz="2400" b="0" i="0" dirty="0">
                <a:solidFill>
                  <a:srgbClr val="333333"/>
                </a:solidFill>
                <a:effectLst/>
                <a:latin typeface="Helvetica Neue"/>
              </a:rPr>
              <a:t>目录项已覆盖，文件数据已覆盖</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1620957"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p>
        </p:txBody>
      </p:sp>
    </p:spTree>
    <p:extLst>
      <p:ext uri="{BB962C8B-B14F-4D97-AF65-F5344CB8AC3E}">
        <p14:creationId xmlns:p14="http://schemas.microsoft.com/office/powerpoint/2010/main" val="530893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48105" y="1144207"/>
            <a:ext cx="9696614" cy="5262979"/>
          </a:xfrm>
          <a:prstGeom prst="rect">
            <a:avLst/>
          </a:prstGeom>
          <a:noFill/>
        </p:spPr>
        <p:txBody>
          <a:bodyPr wrap="square" rtlCol="0">
            <a:spAutoFit/>
          </a:bodyPr>
          <a:lstStyle/>
          <a:p>
            <a:pPr algn="l"/>
            <a:r>
              <a:rPr lang="zh-CN" altLang="en-US" sz="2400" b="0" i="0" dirty="0">
                <a:solidFill>
                  <a:srgbClr val="333333"/>
                </a:solidFill>
                <a:effectLst/>
                <a:latin typeface="Helvetica Neue"/>
              </a:rPr>
              <a:t>什么是目录项呢？</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关于目录项，它是文件系统在存储数据时规定的一个固定数据格式的数据，不同的文件系统会有不同的规定内容，但必然会存在这个结构，不然文件系统自己也无法判断在一个地方放的是什么东西有多长叫什么名字。每个目录下的所有文件和文件夹的目录项都会按顺序放在同一个数据区存储。</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这个数据区中的</a:t>
            </a:r>
            <a:r>
              <a:rPr lang="zh-CN" altLang="en-US" sz="2400" b="1" i="0" dirty="0">
                <a:solidFill>
                  <a:srgbClr val="333333"/>
                </a:solidFill>
                <a:effectLst/>
                <a:latin typeface="Helvetica Neue"/>
              </a:rPr>
              <a:t>每一条数据便对应了硬盘中存储的一个文件或者说一个文件夹，其中有着这个文件的名字大小类型位置等基础信息。</a:t>
            </a:r>
          </a:p>
          <a:p>
            <a:pPr algn="l"/>
            <a:r>
              <a:rPr lang="zh-CN" altLang="en-US" sz="2400" b="1" i="0" dirty="0">
                <a:solidFill>
                  <a:srgbClr val="333333"/>
                </a:solidFill>
                <a:effectLst/>
                <a:latin typeface="Helvetica Neue"/>
              </a:rPr>
              <a:t>也就是说，文件系统在寻找存储在硬盘中的文件时，是先去目录区查找对应文件的目录项，从中得知目标文件的各种信息，然后直接定位文件</a:t>
            </a:r>
            <a:r>
              <a:rPr lang="zh-CN" altLang="en-US" sz="2400" b="0" i="0" dirty="0">
                <a:solidFill>
                  <a:srgbClr val="333333"/>
                </a:solidFill>
                <a:effectLst/>
                <a:latin typeface="Helvetica Neue"/>
              </a:rPr>
              <a:t>。而文件系统删除文件时之所以如此之快也正是因为它并非真正意义上的删除了文件，而是修改了文件目录项的状态值。</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474028"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目录项</a:t>
            </a:r>
          </a:p>
        </p:txBody>
      </p:sp>
    </p:spTree>
    <p:extLst>
      <p:ext uri="{BB962C8B-B14F-4D97-AF65-F5344CB8AC3E}">
        <p14:creationId xmlns:p14="http://schemas.microsoft.com/office/powerpoint/2010/main" val="1982799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391168" y="1723209"/>
            <a:ext cx="4632896" cy="4524315"/>
          </a:xfrm>
          <a:prstGeom prst="rect">
            <a:avLst/>
          </a:prstGeom>
          <a:noFill/>
        </p:spPr>
        <p:txBody>
          <a:bodyPr wrap="square" rtlCol="0">
            <a:spAutoFit/>
          </a:bodyPr>
          <a:lstStyle/>
          <a:p>
            <a:pPr algn="l"/>
            <a:r>
              <a:rPr lang="zh-CN" altLang="en-US" sz="2400" b="0" i="0" dirty="0">
                <a:solidFill>
                  <a:srgbClr val="333333"/>
                </a:solidFill>
                <a:effectLst/>
                <a:latin typeface="Helvetica Neue"/>
              </a:rPr>
              <a:t>前文中提到四种情况，前两种意味着文件可以被恢复，其中第一种可以简单的恢复，即利用</a:t>
            </a:r>
            <a:r>
              <a:rPr lang="en-US" altLang="zh-CN" sz="2400" b="0" i="0" dirty="0" err="1">
                <a:solidFill>
                  <a:srgbClr val="333333"/>
                </a:solidFill>
                <a:effectLst/>
                <a:latin typeface="Helvetica Neue"/>
              </a:rPr>
              <a:t>DiskGenius</a:t>
            </a:r>
            <a:r>
              <a:rPr lang="zh-CN" altLang="en-US" sz="2400" b="0" i="0" dirty="0">
                <a:solidFill>
                  <a:srgbClr val="333333"/>
                </a:solidFill>
                <a:effectLst/>
                <a:latin typeface="Helvetica Neue"/>
              </a:rPr>
              <a:t>这种工具直接提取恢复。</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en-US" altLang="zh-CN" sz="2400" b="0" i="0" dirty="0" err="1">
                <a:solidFill>
                  <a:srgbClr val="333333"/>
                </a:solidFill>
                <a:effectLst/>
                <a:latin typeface="Helvetica Neue"/>
              </a:rPr>
              <a:t>DiskGenius</a:t>
            </a:r>
            <a:r>
              <a:rPr lang="zh-CN" altLang="en-US" sz="2400" b="0" i="0" dirty="0">
                <a:solidFill>
                  <a:srgbClr val="333333"/>
                </a:solidFill>
                <a:effectLst/>
                <a:latin typeface="Helvetica Neue"/>
              </a:rPr>
              <a:t>这个工具其实正常多用在重装系统或者说修电脑的辅助工具。但是因为功能强大，于是在进行硬盘取证的时候也常常可以用到。最为常见的场景便是对于删除文件的恢复。</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164923"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DiskGenius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21507" name="Picture 3" descr="20210901115958">
            <a:extLst>
              <a:ext uri="{FF2B5EF4-FFF2-40B4-BE49-F238E27FC236}">
                <a16:creationId xmlns:a16="http://schemas.microsoft.com/office/drawing/2014/main" id="{96F841A3-8AFD-411D-93A3-5A14C0987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094" y="1448656"/>
            <a:ext cx="6808577" cy="510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313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192915" y="2090172"/>
            <a:ext cx="8040146" cy="2677656"/>
          </a:xfrm>
          <a:prstGeom prst="rect">
            <a:avLst/>
          </a:prstGeom>
          <a:noFill/>
        </p:spPr>
        <p:txBody>
          <a:bodyPr wrap="square" rtlCol="0">
            <a:spAutoFit/>
          </a:bodyPr>
          <a:lstStyle/>
          <a:p>
            <a:pPr algn="l"/>
            <a:r>
              <a:rPr lang="zh-CN" altLang="en-US" sz="2400" b="0" i="0" dirty="0">
                <a:solidFill>
                  <a:srgbClr val="333333"/>
                </a:solidFill>
                <a:effectLst/>
                <a:latin typeface="Helvetica Neue"/>
              </a:rPr>
              <a:t>第二种情况只是理论上可被恢复，实际情况根据文件本身的大小以及文件类型格式，恢复难度也不一样。因为目录项已被覆盖，以及无法简单的通过工具的方式提取。而文件系统在存储大文件时，往往会将其分块存储，所以对于被分块的大文件已经可以说是不能被恢复了。至于体积较小未能分块存储的文件则可以通过文件特征值扫描的方式尝试提取恢复。 这里可以考虑使用</a:t>
            </a:r>
            <a:r>
              <a:rPr lang="en-US" altLang="zh-CN" sz="2400" b="0" i="0" dirty="0" err="1">
                <a:solidFill>
                  <a:srgbClr val="333333"/>
                </a:solidFill>
                <a:effectLst/>
                <a:latin typeface="Helvetica Neue"/>
              </a:rPr>
              <a:t>binwalk</a:t>
            </a:r>
            <a:r>
              <a:rPr lang="zh-CN" altLang="en-US" sz="2400" b="0" i="0" dirty="0">
                <a:solidFill>
                  <a:srgbClr val="333333"/>
                </a:solidFill>
                <a:effectLst/>
                <a:latin typeface="Helvetica Neue"/>
              </a:rPr>
              <a:t>工具自动扫描。</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474028"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第二种</a:t>
            </a:r>
          </a:p>
        </p:txBody>
      </p:sp>
    </p:spTree>
    <p:extLst>
      <p:ext uri="{BB962C8B-B14F-4D97-AF65-F5344CB8AC3E}">
        <p14:creationId xmlns:p14="http://schemas.microsoft.com/office/powerpoint/2010/main" val="615864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6" y="3432193"/>
            <a:ext cx="5380894" cy="707886"/>
          </a:xfrm>
          <a:prstGeom prst="rect">
            <a:avLst/>
          </a:prstGeom>
          <a:noFill/>
        </p:spPr>
        <p:txBody>
          <a:bodyPr wrap="square" rtlCol="0">
            <a:spAutoFit/>
          </a:bodyPr>
          <a:lstStyle/>
          <a:p>
            <a:pPr algn="just"/>
            <a:r>
              <a:rPr kumimoji="1" lang="zh-CN" altLang="en-US" sz="4000" b="1" dirty="0">
                <a:solidFill>
                  <a:srgbClr val="7AC259"/>
                </a:solidFill>
                <a:latin typeface="Microsoft YaHei" panose="020B0503020204020204" pitchFamily="34" charset="-122"/>
                <a:ea typeface="Microsoft YaHei" panose="020B0503020204020204" pitchFamily="34" charset="-122"/>
              </a:rPr>
              <a:t>何为取证</a:t>
            </a:r>
          </a:p>
        </p:txBody>
      </p:sp>
      <p:sp>
        <p:nvSpPr>
          <p:cNvPr id="9" name="文本框 8"/>
          <p:cNvSpPr txBox="1"/>
          <p:nvPr/>
        </p:nvSpPr>
        <p:spPr>
          <a:xfrm>
            <a:off x="3610610" y="2237740"/>
            <a:ext cx="3299460"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1</a:t>
            </a:r>
            <a:endParaRPr lang="zh-CN" altLang="en-US" sz="4800" b="1" dirty="0">
              <a:latin typeface="Source Han Sans CN Medium" panose="020B0500000000000000" pitchFamily="34" charset="-128"/>
              <a:ea typeface="Source Han Sans CN Medium" panose="020B0500000000000000"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632974" y="1839193"/>
            <a:ext cx="8926052" cy="3785652"/>
          </a:xfrm>
          <a:prstGeom prst="rect">
            <a:avLst/>
          </a:prstGeom>
          <a:noFill/>
        </p:spPr>
        <p:txBody>
          <a:bodyPr wrap="square" rtlCol="0">
            <a:spAutoFit/>
          </a:bodyPr>
          <a:lstStyle/>
          <a:p>
            <a:pPr algn="l"/>
            <a:r>
              <a:rPr lang="zh-CN" altLang="en-US" sz="2400" b="0" i="0" dirty="0">
                <a:solidFill>
                  <a:srgbClr val="333333"/>
                </a:solidFill>
                <a:effectLst/>
                <a:latin typeface="Helvetica Neue"/>
              </a:rPr>
              <a:t>第三种则是可以根据工具快速查看到删除文件“生前”的基础信息，如名字大小格式等，但已无法直接恢复。（如上图）如果文件数据仅仅是某些固定的格式信息区被覆盖尚有恢复可能，但如若记载的数据都已经覆盖，则无法恢复处理。</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pPr algn="l"/>
            <a:r>
              <a:rPr lang="zh-CN" altLang="en-US" sz="2400" dirty="0"/>
              <a:t>最后一种则意味着彻底移除，已不存在恢复可能。低级格式化之所以安全就是因为达到了这种效果，相反，高级格式化之所以仍有数据泄露的可能，正是因为高级格式化主要是清空了文件目录项，但对于硬盘本身存储的数据区内容为了效率原因并未做过多处理。</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474028"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后两种</a:t>
            </a:r>
          </a:p>
        </p:txBody>
      </p:sp>
    </p:spTree>
    <p:extLst>
      <p:ext uri="{BB962C8B-B14F-4D97-AF65-F5344CB8AC3E}">
        <p14:creationId xmlns:p14="http://schemas.microsoft.com/office/powerpoint/2010/main" val="1465269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921815" y="1315212"/>
            <a:ext cx="8348370" cy="4524315"/>
          </a:xfrm>
          <a:prstGeom prst="rect">
            <a:avLst/>
          </a:prstGeom>
          <a:noFill/>
        </p:spPr>
        <p:txBody>
          <a:bodyPr wrap="square" rtlCol="0">
            <a:spAutoFit/>
          </a:bodyPr>
          <a:lstStyle/>
          <a:p>
            <a:pPr algn="l"/>
            <a:r>
              <a:rPr lang="zh-CN" altLang="en-US" sz="2400" b="0" i="0" dirty="0">
                <a:solidFill>
                  <a:srgbClr val="333333"/>
                </a:solidFill>
                <a:effectLst/>
                <a:latin typeface="Helvetica Neue"/>
              </a:rPr>
              <a:t>除了恢复被删文件，还有另外一些常见场景，那便是文件系统格式损坏，正在运行的机械硬盘摔一下就坏了主要就是这种原因。除了目录项以外，文件系统还有其它关键性的自身基础信息，当它们被破坏后，便无法被正常识别是何系统，有哪些基础设置，从而导致操作系统无法解析该硬盘。</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但是根据前文我们可以知道，文件系统的其他信息损坏并没有从根本上损坏存储介质中的数据。这个时候只要能知道原存储介质中使用的是哪种文件系统，即可采取手工恢复的方式抢救重要数据或者说取证。</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b="0" i="0" dirty="0">
                <a:solidFill>
                  <a:srgbClr val="333333"/>
                </a:solidFill>
                <a:effectLst/>
                <a:latin typeface="Helvetica Neue"/>
              </a:rPr>
              <a:t>这里我们用一道</a:t>
            </a:r>
            <a:r>
              <a:rPr lang="en-US" altLang="zh-CN" sz="2400" b="0" i="0" dirty="0">
                <a:solidFill>
                  <a:srgbClr val="333333"/>
                </a:solidFill>
                <a:effectLst/>
                <a:latin typeface="Helvetica Neue"/>
              </a:rPr>
              <a:t>CTF</a:t>
            </a:r>
            <a:r>
              <a:rPr lang="zh-CN" altLang="en-US" sz="2400" b="0" i="0" dirty="0">
                <a:solidFill>
                  <a:srgbClr val="333333"/>
                </a:solidFill>
                <a:effectLst/>
                <a:latin typeface="Helvetica Neue"/>
              </a:rPr>
              <a:t>中的例题来讲解一下硬盘取证的姿势。</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26939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文件系统格式损坏</a:t>
            </a:r>
          </a:p>
        </p:txBody>
      </p:sp>
    </p:spTree>
    <p:extLst>
      <p:ext uri="{BB962C8B-B14F-4D97-AF65-F5344CB8AC3E}">
        <p14:creationId xmlns:p14="http://schemas.microsoft.com/office/powerpoint/2010/main" val="118119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47964" y="2051670"/>
            <a:ext cx="3154168" cy="4154984"/>
          </a:xfrm>
          <a:prstGeom prst="rect">
            <a:avLst/>
          </a:prstGeom>
          <a:noFill/>
        </p:spPr>
        <p:txBody>
          <a:bodyPr wrap="square" rtlCol="0">
            <a:spAutoFit/>
          </a:bodyPr>
          <a:lstStyle/>
          <a:p>
            <a:pPr algn="l"/>
            <a:r>
              <a:rPr lang="zh-CN" altLang="en-US" sz="2400" b="0" i="0" dirty="0">
                <a:solidFill>
                  <a:srgbClr val="333333"/>
                </a:solidFill>
                <a:effectLst/>
                <a:latin typeface="Helvetica Neue"/>
              </a:rPr>
              <a:t>这里题目文件故意抹去了文件开头</a:t>
            </a:r>
            <a:r>
              <a:rPr lang="en-US" altLang="zh-CN" sz="2400" b="0" i="0" dirty="0">
                <a:solidFill>
                  <a:srgbClr val="333333"/>
                </a:solidFill>
                <a:effectLst/>
                <a:latin typeface="Helvetica Neue"/>
              </a:rPr>
              <a:t>0x200</a:t>
            </a:r>
            <a:r>
              <a:rPr lang="zh-CN" altLang="en-US" sz="2400" b="0" i="0" dirty="0">
                <a:solidFill>
                  <a:srgbClr val="333333"/>
                </a:solidFill>
                <a:effectLst/>
                <a:latin typeface="Helvetica Neue"/>
              </a:rPr>
              <a:t>字节的代表着文件系统信息的数据。并在文件末尾丢了一个烟雾弹出来。</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r>
              <a:rPr lang="zh-CN" altLang="en-US" sz="2400" dirty="0"/>
              <a:t>抹去了原本的信息，在结尾放上了一个</a:t>
            </a:r>
            <a:r>
              <a:rPr lang="en-US" altLang="zh-CN" sz="2400" dirty="0"/>
              <a:t>NTFS</a:t>
            </a:r>
            <a:r>
              <a:rPr lang="zh-CN" altLang="en-US" sz="2400" dirty="0"/>
              <a:t>文件系统的格式数据。</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26939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判断文件系统信息</a:t>
            </a:r>
          </a:p>
        </p:txBody>
      </p:sp>
      <p:pic>
        <p:nvPicPr>
          <p:cNvPr id="30722" name="Picture 2" descr="20210902143338">
            <a:extLst>
              <a:ext uri="{FF2B5EF4-FFF2-40B4-BE49-F238E27FC236}">
                <a16:creationId xmlns:a16="http://schemas.microsoft.com/office/drawing/2014/main" id="{C746A581-D53F-493F-A2BB-5F57B2F24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29" y="1715784"/>
            <a:ext cx="7352294" cy="4788346"/>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20210902143426">
            <a:extLst>
              <a:ext uri="{FF2B5EF4-FFF2-40B4-BE49-F238E27FC236}">
                <a16:creationId xmlns:a16="http://schemas.microsoft.com/office/drawing/2014/main" id="{B02DBF6F-30F6-4E48-B079-7CD039E4A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29" y="1715783"/>
            <a:ext cx="7352495" cy="478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82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p:cTn id="7" dur="500" fill="hold"/>
                                        <p:tgtEl>
                                          <p:spTgt spid="30722"/>
                                        </p:tgtEl>
                                        <p:attrNameLst>
                                          <p:attrName>ppt_w</p:attrName>
                                        </p:attrNameLst>
                                      </p:cBhvr>
                                      <p:tavLst>
                                        <p:tav tm="0">
                                          <p:val>
                                            <p:fltVal val="0"/>
                                          </p:val>
                                        </p:tav>
                                        <p:tav tm="100000">
                                          <p:val>
                                            <p:strVal val="#ppt_w"/>
                                          </p:val>
                                        </p:tav>
                                      </p:tavLst>
                                    </p:anim>
                                    <p:anim calcmode="lin" valueType="num">
                                      <p:cBhvr>
                                        <p:cTn id="8" dur="500" fill="hold"/>
                                        <p:tgtEl>
                                          <p:spTgt spid="30722"/>
                                        </p:tgtEl>
                                        <p:attrNameLst>
                                          <p:attrName>ppt_h</p:attrName>
                                        </p:attrNameLst>
                                      </p:cBhvr>
                                      <p:tavLst>
                                        <p:tav tm="0">
                                          <p:val>
                                            <p:fltVal val="0"/>
                                          </p:val>
                                        </p:tav>
                                        <p:tav tm="100000">
                                          <p:val>
                                            <p:strVal val="#ppt_h"/>
                                          </p:val>
                                        </p:tav>
                                      </p:tavLst>
                                    </p:anim>
                                    <p:animEffect transition="in" filter="fade">
                                      <p:cBhvr>
                                        <p:cTn id="9" dur="500"/>
                                        <p:tgtEl>
                                          <p:spTgt spid="3072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30722"/>
                                        </p:tgtEl>
                                      </p:cBhvr>
                                    </p:animEffect>
                                    <p:anim calcmode="lin" valueType="num">
                                      <p:cBhvr>
                                        <p:cTn id="14" dur="1000"/>
                                        <p:tgtEl>
                                          <p:spTgt spid="30722"/>
                                        </p:tgtEl>
                                        <p:attrNameLst>
                                          <p:attrName>ppt_x</p:attrName>
                                        </p:attrNameLst>
                                      </p:cBhvr>
                                      <p:tavLst>
                                        <p:tav tm="0">
                                          <p:val>
                                            <p:strVal val="ppt_x"/>
                                          </p:val>
                                        </p:tav>
                                        <p:tav tm="100000">
                                          <p:val>
                                            <p:strVal val="ppt_x"/>
                                          </p:val>
                                        </p:tav>
                                      </p:tavLst>
                                    </p:anim>
                                    <p:anim calcmode="lin" valueType="num">
                                      <p:cBhvr>
                                        <p:cTn id="15" dur="1000"/>
                                        <p:tgtEl>
                                          <p:spTgt spid="30722"/>
                                        </p:tgtEl>
                                        <p:attrNameLst>
                                          <p:attrName>ppt_y</p:attrName>
                                        </p:attrNameLst>
                                      </p:cBhvr>
                                      <p:tavLst>
                                        <p:tav tm="0">
                                          <p:val>
                                            <p:strVal val="ppt_y"/>
                                          </p:val>
                                        </p:tav>
                                        <p:tav tm="100000">
                                          <p:val>
                                            <p:strVal val="ppt_y+.1"/>
                                          </p:val>
                                        </p:tav>
                                      </p:tavLst>
                                    </p:anim>
                                    <p:set>
                                      <p:cBhvr>
                                        <p:cTn id="16" dur="1" fill="hold">
                                          <p:stCondLst>
                                            <p:cond delay="999"/>
                                          </p:stCondLst>
                                        </p:cTn>
                                        <p:tgtEl>
                                          <p:spTgt spid="307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0724"/>
                                        </p:tgtEl>
                                        <p:attrNameLst>
                                          <p:attrName>style.visibility</p:attrName>
                                        </p:attrNameLst>
                                      </p:cBhvr>
                                      <p:to>
                                        <p:strVal val="visible"/>
                                      </p:to>
                                    </p:set>
                                    <p:anim calcmode="lin" valueType="num">
                                      <p:cBhvr additive="base">
                                        <p:cTn id="21" dur="500" fill="hold"/>
                                        <p:tgtEl>
                                          <p:spTgt spid="30724"/>
                                        </p:tgtEl>
                                        <p:attrNameLst>
                                          <p:attrName>ppt_x</p:attrName>
                                        </p:attrNameLst>
                                      </p:cBhvr>
                                      <p:tavLst>
                                        <p:tav tm="0">
                                          <p:val>
                                            <p:strVal val="#ppt_x"/>
                                          </p:val>
                                        </p:tav>
                                        <p:tav tm="100000">
                                          <p:val>
                                            <p:strVal val="#ppt_x"/>
                                          </p:val>
                                        </p:tav>
                                      </p:tavLst>
                                    </p:anim>
                                    <p:anim calcmode="lin" valueType="num">
                                      <p:cBhvr additive="base">
                                        <p:cTn id="22"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607289" y="2868090"/>
            <a:ext cx="8977422" cy="3046988"/>
          </a:xfrm>
          <a:prstGeom prst="rect">
            <a:avLst/>
          </a:prstGeom>
          <a:noFill/>
        </p:spPr>
        <p:txBody>
          <a:bodyPr wrap="square" rtlCol="0">
            <a:spAutoFit/>
          </a:bodyPr>
          <a:lstStyle/>
          <a:p>
            <a:pPr algn="l"/>
            <a:r>
              <a:rPr lang="zh-CN" altLang="en-US" sz="2400" b="0" i="0" dirty="0">
                <a:solidFill>
                  <a:srgbClr val="333333"/>
                </a:solidFill>
                <a:effectLst/>
                <a:latin typeface="Helvetica Neue"/>
              </a:rPr>
              <a:t>这里我们先不去在意那个烟雾弹，去看看其他数据有无类似特征值一般的存在。比如说第一张图中那看起来容易引人在意的</a:t>
            </a:r>
            <a:r>
              <a:rPr lang="en-US" altLang="zh-CN" sz="2400" b="0" i="0" dirty="0" err="1">
                <a:solidFill>
                  <a:srgbClr val="333333"/>
                </a:solidFill>
                <a:effectLst/>
                <a:latin typeface="Helvetica Neue"/>
              </a:rPr>
              <a:t>RRaA</a:t>
            </a:r>
            <a:r>
              <a:rPr lang="zh-CN" altLang="en-US" sz="2400" b="0" i="0" dirty="0">
                <a:solidFill>
                  <a:srgbClr val="333333"/>
                </a:solidFill>
                <a:effectLst/>
                <a:latin typeface="Helvetica Neue"/>
              </a:rPr>
              <a:t>，有经验的人就知道，这四个字节代表着原文件系统很可能是</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系列的文件系统，这里我们往下看一下，发现距离</a:t>
            </a:r>
            <a:r>
              <a:rPr lang="en-US" altLang="zh-CN" sz="2400" b="0" i="0" dirty="0" err="1">
                <a:solidFill>
                  <a:srgbClr val="333333"/>
                </a:solidFill>
                <a:effectLst/>
                <a:latin typeface="Helvetica Neue"/>
              </a:rPr>
              <a:t>RRaA</a:t>
            </a:r>
            <a:r>
              <a:rPr lang="zh-CN" altLang="en-US" sz="2400" b="0" i="0" dirty="0">
                <a:solidFill>
                  <a:srgbClr val="333333"/>
                </a:solidFill>
                <a:effectLst/>
                <a:latin typeface="Helvetica Neue"/>
              </a:rPr>
              <a:t>不到</a:t>
            </a:r>
            <a:r>
              <a:rPr lang="en-US" altLang="zh-CN" sz="2400" b="0" i="0" dirty="0">
                <a:solidFill>
                  <a:srgbClr val="333333"/>
                </a:solidFill>
                <a:effectLst/>
                <a:latin typeface="Helvetica Neue"/>
              </a:rPr>
              <a:t>0x200</a:t>
            </a:r>
            <a:r>
              <a:rPr lang="zh-CN" altLang="en-US" sz="2400" b="0" i="0" dirty="0">
                <a:solidFill>
                  <a:srgbClr val="333333"/>
                </a:solidFill>
                <a:effectLst/>
                <a:latin typeface="Helvetica Neue"/>
              </a:rPr>
              <a:t>字节就有另外一个大小写相反的</a:t>
            </a:r>
            <a:r>
              <a:rPr lang="en-US" altLang="zh-CN" sz="2400" b="0" i="0" dirty="0" err="1">
                <a:solidFill>
                  <a:srgbClr val="333333"/>
                </a:solidFill>
                <a:effectLst/>
                <a:latin typeface="Helvetica Neue"/>
              </a:rPr>
              <a:t>rrAa</a:t>
            </a:r>
            <a:r>
              <a:rPr lang="zh-CN" altLang="en-US" sz="2400" b="0" i="0" dirty="0">
                <a:solidFill>
                  <a:srgbClr val="333333"/>
                </a:solidFill>
                <a:effectLst/>
                <a:latin typeface="Helvetica Neue"/>
              </a:rPr>
              <a:t>字符。</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dirty="0"/>
              <a:t>简单用搜索引擎查找一下资料就可以知道，这确实就是</a:t>
            </a:r>
            <a:r>
              <a:rPr lang="en-US" altLang="zh-CN" sz="2400" dirty="0"/>
              <a:t>FAT</a:t>
            </a:r>
            <a:r>
              <a:rPr lang="zh-CN" altLang="en-US" sz="2400" dirty="0"/>
              <a:t>系列文件系统的特征值之一。</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26939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判断文件系统信息</a:t>
            </a:r>
          </a:p>
        </p:txBody>
      </p:sp>
      <p:pic>
        <p:nvPicPr>
          <p:cNvPr id="29698" name="Picture 2" descr="20210902143637">
            <a:extLst>
              <a:ext uri="{FF2B5EF4-FFF2-40B4-BE49-F238E27FC236}">
                <a16:creationId xmlns:a16="http://schemas.microsoft.com/office/drawing/2014/main" id="{B2884F14-EECA-4832-A359-75F7641EC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954" y="1327882"/>
            <a:ext cx="7705725"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416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48105" y="2383723"/>
            <a:ext cx="8719905" cy="2677656"/>
          </a:xfrm>
          <a:prstGeom prst="rect">
            <a:avLst/>
          </a:prstGeom>
          <a:noFill/>
        </p:spPr>
        <p:txBody>
          <a:bodyPr wrap="square" rtlCol="0">
            <a:spAutoFit/>
          </a:bodyPr>
          <a:lstStyle/>
          <a:p>
            <a:pPr algn="l"/>
            <a:r>
              <a:rPr lang="zh-CN" altLang="en-US" sz="2400" b="0" i="0" dirty="0">
                <a:solidFill>
                  <a:srgbClr val="333333"/>
                </a:solidFill>
                <a:effectLst/>
                <a:latin typeface="Helvetica Neue"/>
              </a:rPr>
              <a:t>通过查询</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相关的文件系统的资料。我们可以得知，</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后跟的数字其实是类似数据总线宽度的存在。这也是为什么</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文件系统最大仅支持</a:t>
            </a:r>
            <a:r>
              <a:rPr lang="en-US" altLang="zh-CN" sz="2400" b="0" i="0" dirty="0">
                <a:solidFill>
                  <a:srgbClr val="333333"/>
                </a:solidFill>
                <a:effectLst/>
                <a:latin typeface="Helvetica Neue"/>
              </a:rPr>
              <a:t>4GB</a:t>
            </a:r>
            <a:r>
              <a:rPr lang="zh-CN" altLang="en-US" sz="2400" b="0" i="0" dirty="0">
                <a:solidFill>
                  <a:srgbClr val="333333"/>
                </a:solidFill>
                <a:effectLst/>
                <a:latin typeface="Helvetica Neue"/>
              </a:rPr>
              <a:t>大小的文件存储的原因，</a:t>
            </a:r>
            <a:r>
              <a:rPr lang="en-US" altLang="zh-CN" sz="2400" b="0" i="0" dirty="0">
                <a:solidFill>
                  <a:srgbClr val="333333"/>
                </a:solidFill>
                <a:effectLst/>
                <a:latin typeface="Helvetica Neue"/>
              </a:rPr>
              <a:t>32bit</a:t>
            </a:r>
            <a:r>
              <a:rPr lang="zh-CN" altLang="en-US" sz="2400" b="0" i="0" dirty="0">
                <a:solidFill>
                  <a:srgbClr val="333333"/>
                </a:solidFill>
                <a:effectLst/>
                <a:latin typeface="Helvetica Neue"/>
              </a:rPr>
              <a:t>的数据宽度，意味着在描述文件大小时，最大值即为</a:t>
            </a:r>
            <a:r>
              <a:rPr lang="en-US" altLang="zh-CN" sz="2400" b="0" i="0" dirty="0">
                <a:solidFill>
                  <a:srgbClr val="333333"/>
                </a:solidFill>
                <a:effectLst/>
                <a:latin typeface="Helvetica Neue"/>
              </a:rPr>
              <a:t>0xffffffff</a:t>
            </a:r>
            <a:r>
              <a:rPr lang="zh-CN" altLang="en-US" sz="2400" b="0" i="0" dirty="0">
                <a:solidFill>
                  <a:srgbClr val="333333"/>
                </a:solidFill>
                <a:effectLst/>
                <a:latin typeface="Helvetica Neue"/>
              </a:rPr>
              <a:t>字节，也即是</a:t>
            </a:r>
            <a:r>
              <a:rPr lang="en-US" altLang="zh-CN" sz="2400" b="0" i="0" dirty="0">
                <a:solidFill>
                  <a:srgbClr val="333333"/>
                </a:solidFill>
                <a:effectLst/>
                <a:latin typeface="Helvetica Neue"/>
              </a:rPr>
              <a:t>4GB</a:t>
            </a:r>
            <a:r>
              <a:rPr lang="zh-CN" altLang="en-US" sz="2400" b="0" i="0" dirty="0">
                <a:solidFill>
                  <a:srgbClr val="333333"/>
                </a:solidFill>
                <a:effectLst/>
                <a:latin typeface="Helvetica Neue"/>
              </a:rPr>
              <a:t>。</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对于</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文件系统，它一般有以上四个组成部分。</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376006"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——FAT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文件系统</a:t>
            </a:r>
          </a:p>
        </p:txBody>
      </p:sp>
      <p:graphicFrame>
        <p:nvGraphicFramePr>
          <p:cNvPr id="3" name="表格 2">
            <a:extLst>
              <a:ext uri="{FF2B5EF4-FFF2-40B4-BE49-F238E27FC236}">
                <a16:creationId xmlns:a16="http://schemas.microsoft.com/office/drawing/2014/main" id="{846EA0D0-A1C5-4809-BA3D-0931F0E6962D}"/>
              </a:ext>
            </a:extLst>
          </p:cNvPr>
          <p:cNvGraphicFramePr>
            <a:graphicFrameLocks noGrp="1"/>
          </p:cNvGraphicFramePr>
          <p:nvPr>
            <p:extLst>
              <p:ext uri="{D42A27DB-BD31-4B8C-83A1-F6EECF244321}">
                <p14:modId xmlns:p14="http://schemas.microsoft.com/office/powerpoint/2010/main" val="1971453076"/>
              </p:ext>
            </p:extLst>
          </p:nvPr>
        </p:nvGraphicFramePr>
        <p:xfrm>
          <a:off x="1408634" y="1359874"/>
          <a:ext cx="8659376" cy="480060"/>
        </p:xfrm>
        <a:graphic>
          <a:graphicData uri="http://schemas.openxmlformats.org/drawingml/2006/table">
            <a:tbl>
              <a:tblPr/>
              <a:tblGrid>
                <a:gridCol w="2752400">
                  <a:extLst>
                    <a:ext uri="{9D8B030D-6E8A-4147-A177-3AD203B41FA5}">
                      <a16:colId xmlns:a16="http://schemas.microsoft.com/office/drawing/2014/main" val="3621061537"/>
                    </a:ext>
                  </a:extLst>
                </a:gridCol>
                <a:gridCol w="1869896">
                  <a:extLst>
                    <a:ext uri="{9D8B030D-6E8A-4147-A177-3AD203B41FA5}">
                      <a16:colId xmlns:a16="http://schemas.microsoft.com/office/drawing/2014/main" val="586721361"/>
                    </a:ext>
                  </a:extLst>
                </a:gridCol>
                <a:gridCol w="1872236">
                  <a:extLst>
                    <a:ext uri="{9D8B030D-6E8A-4147-A177-3AD203B41FA5}">
                      <a16:colId xmlns:a16="http://schemas.microsoft.com/office/drawing/2014/main" val="2726702743"/>
                    </a:ext>
                  </a:extLst>
                </a:gridCol>
                <a:gridCol w="2164844">
                  <a:extLst>
                    <a:ext uri="{9D8B030D-6E8A-4147-A177-3AD203B41FA5}">
                      <a16:colId xmlns:a16="http://schemas.microsoft.com/office/drawing/2014/main" val="2401217721"/>
                    </a:ext>
                  </a:extLst>
                </a:gridCol>
              </a:tblGrid>
              <a:tr h="0">
                <a:tc>
                  <a:txBody>
                    <a:bodyPr/>
                    <a:lstStyle/>
                    <a:p>
                      <a:r>
                        <a:rPr lang="en-US" altLang="zh-CN" sz="2400" b="1" dirty="0">
                          <a:solidFill>
                            <a:srgbClr val="000000"/>
                          </a:solidFill>
                          <a:effectLst/>
                        </a:rPr>
                        <a:t>DBR</a:t>
                      </a:r>
                      <a:r>
                        <a:rPr lang="zh-CN" altLang="en-US" sz="2400" b="1" dirty="0">
                          <a:solidFill>
                            <a:srgbClr val="000000"/>
                          </a:solidFill>
                          <a:effectLst/>
                        </a:rPr>
                        <a:t>及其保留扇区</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r>
                        <a:rPr lang="en-US" sz="2400" b="1" dirty="0">
                          <a:solidFill>
                            <a:srgbClr val="000000"/>
                          </a:solidFill>
                          <a:effectLst/>
                        </a:rPr>
                        <a:t>FAT1</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r>
                        <a:rPr lang="en-US" sz="2400" b="1">
                          <a:solidFill>
                            <a:srgbClr val="000000"/>
                          </a:solidFill>
                          <a:effectLst/>
                        </a:rPr>
                        <a:t>FAT2</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r>
                        <a:rPr lang="en-US" sz="2400" b="1" dirty="0">
                          <a:solidFill>
                            <a:srgbClr val="000000"/>
                          </a:solidFill>
                          <a:effectLst/>
                        </a:rPr>
                        <a:t>DATA</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3850579548"/>
                  </a:ext>
                </a:extLst>
              </a:tr>
            </a:tbl>
          </a:graphicData>
        </a:graphic>
      </p:graphicFrame>
    </p:spTree>
    <p:extLst>
      <p:ext uri="{BB962C8B-B14F-4D97-AF65-F5344CB8AC3E}">
        <p14:creationId xmlns:p14="http://schemas.microsoft.com/office/powerpoint/2010/main" val="669617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48105" y="1551517"/>
            <a:ext cx="9573324" cy="4893647"/>
          </a:xfrm>
          <a:prstGeom prst="rect">
            <a:avLst/>
          </a:prstGeom>
          <a:noFill/>
        </p:spPr>
        <p:txBody>
          <a:bodyPr wrap="square" rtlCol="0">
            <a:spAutoFit/>
          </a:bodyPr>
          <a:lstStyle/>
          <a:p>
            <a:pPr algn="l"/>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及其保留扇区：</a:t>
            </a:r>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的含义是</a:t>
            </a:r>
            <a:r>
              <a:rPr lang="en-US" altLang="zh-CN" sz="2400" b="0" i="0" dirty="0">
                <a:solidFill>
                  <a:srgbClr val="333333"/>
                </a:solidFill>
                <a:effectLst/>
                <a:latin typeface="Helvetica Neue"/>
              </a:rPr>
              <a:t>DOS</a:t>
            </a:r>
            <a:r>
              <a:rPr lang="zh-CN" altLang="en-US" sz="2400" b="0" i="0" dirty="0">
                <a:solidFill>
                  <a:srgbClr val="333333"/>
                </a:solidFill>
                <a:effectLst/>
                <a:latin typeface="Helvetica Neue"/>
              </a:rPr>
              <a:t>引导记录，也称为操作系统引导记录，在</a:t>
            </a:r>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之后往往会有一些保留扇区。这一块即为文件系统的基础信息数据。</a:t>
            </a:r>
          </a:p>
          <a:p>
            <a:pPr algn="l"/>
            <a:endParaRPr lang="zh-CN" altLang="en-US" sz="2400" b="0" i="0" dirty="0">
              <a:solidFill>
                <a:srgbClr val="333333"/>
              </a:solidFill>
              <a:effectLst/>
              <a:latin typeface="Helvetica Neue"/>
            </a:endParaRPr>
          </a:p>
          <a:p>
            <a:pPr algn="l"/>
            <a:r>
              <a:rPr lang="en-US" altLang="zh-CN" sz="2400" b="0" i="0" dirty="0">
                <a:solidFill>
                  <a:srgbClr val="333333"/>
                </a:solidFill>
                <a:effectLst/>
                <a:latin typeface="Helvetica Neue"/>
              </a:rPr>
              <a:t>FAT1</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的含义是文件分配表，</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一般有两份</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FAT1</a:t>
            </a:r>
            <a:r>
              <a:rPr lang="zh-CN" altLang="en-US" sz="2400" b="0" i="0" dirty="0">
                <a:solidFill>
                  <a:srgbClr val="333333"/>
                </a:solidFill>
                <a:effectLst/>
                <a:latin typeface="Helvetica Neue"/>
              </a:rPr>
              <a:t>是第一份，也是主</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。文件分配表，和前文提到的文件目录项存在对应关系。文件分配表的开头一般固定为</a:t>
            </a:r>
            <a:r>
              <a:rPr lang="en-US" altLang="zh-CN" sz="2400" b="0" i="0" dirty="0">
                <a:solidFill>
                  <a:srgbClr val="333333"/>
                </a:solidFill>
                <a:effectLst/>
                <a:latin typeface="Helvetica Neue"/>
              </a:rPr>
              <a:t>F8FFFF0FFFFFFF.</a:t>
            </a:r>
          </a:p>
          <a:p>
            <a:pPr algn="l"/>
            <a:endParaRPr lang="en-US" altLang="zh-CN" sz="2400" b="0" i="0" dirty="0">
              <a:solidFill>
                <a:srgbClr val="333333"/>
              </a:solidFill>
              <a:effectLst/>
              <a:latin typeface="Helvetica Neue"/>
            </a:endParaRPr>
          </a:p>
          <a:p>
            <a:pPr algn="l"/>
            <a:r>
              <a:rPr lang="en-US" altLang="zh-CN" sz="2400" b="0" i="0" dirty="0">
                <a:solidFill>
                  <a:srgbClr val="333333"/>
                </a:solidFill>
                <a:effectLst/>
                <a:latin typeface="Helvetica Neue"/>
              </a:rPr>
              <a:t>FAT2</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FAT2</a:t>
            </a:r>
            <a:r>
              <a:rPr lang="zh-CN" altLang="en-US" sz="2400" b="0" i="0" dirty="0">
                <a:solidFill>
                  <a:srgbClr val="333333"/>
                </a:solidFill>
                <a:effectLst/>
                <a:latin typeface="Helvetica Neue"/>
              </a:rPr>
              <a:t>是</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的第二份文件分配表，也是</a:t>
            </a:r>
            <a:r>
              <a:rPr lang="en-US" altLang="zh-CN" sz="2400" b="0" i="0" dirty="0">
                <a:solidFill>
                  <a:srgbClr val="333333"/>
                </a:solidFill>
                <a:effectLst/>
                <a:latin typeface="Helvetica Neue"/>
              </a:rPr>
              <a:t>FAT1</a:t>
            </a:r>
            <a:r>
              <a:rPr lang="zh-CN" altLang="en-US" sz="2400" b="0" i="0" dirty="0">
                <a:solidFill>
                  <a:srgbClr val="333333"/>
                </a:solidFill>
                <a:effectLst/>
                <a:latin typeface="Helvetica Neue"/>
              </a:rPr>
              <a:t>的备份。既然是备份，自然与</a:t>
            </a:r>
            <a:r>
              <a:rPr lang="en-US" altLang="zh-CN" sz="2400" b="0" i="0" dirty="0">
                <a:solidFill>
                  <a:srgbClr val="333333"/>
                </a:solidFill>
                <a:effectLst/>
                <a:latin typeface="Helvetica Neue"/>
              </a:rPr>
              <a:t>FAT1</a:t>
            </a:r>
            <a:r>
              <a:rPr lang="zh-CN" altLang="en-US" sz="2400" b="0" i="0" dirty="0">
                <a:solidFill>
                  <a:srgbClr val="333333"/>
                </a:solidFill>
                <a:effectLst/>
                <a:latin typeface="Helvetica Neue"/>
              </a:rPr>
              <a:t>大小相同。</a:t>
            </a:r>
          </a:p>
          <a:p>
            <a:pPr algn="l"/>
            <a:endParaRPr lang="zh-CN" altLang="en-US" sz="2400" b="0" i="0" dirty="0">
              <a:solidFill>
                <a:srgbClr val="333333"/>
              </a:solidFill>
              <a:effectLst/>
              <a:latin typeface="Helvetica Neue"/>
            </a:endParaRPr>
          </a:p>
          <a:p>
            <a:pPr algn="l"/>
            <a:r>
              <a:rPr lang="en-US" altLang="zh-CN" sz="2400" b="0" i="0" dirty="0">
                <a:solidFill>
                  <a:srgbClr val="333333"/>
                </a:solidFill>
                <a:effectLst/>
                <a:latin typeface="Helvetica Neue"/>
              </a:rPr>
              <a:t>DATA</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DATA</a:t>
            </a:r>
            <a:r>
              <a:rPr lang="zh-CN" altLang="en-US" sz="2400" b="0" i="0" dirty="0">
                <a:solidFill>
                  <a:srgbClr val="333333"/>
                </a:solidFill>
                <a:effectLst/>
                <a:latin typeface="Helvetica Neue"/>
              </a:rPr>
              <a:t>也就是数据区，是</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文件系统的主要区域，其中包含存储目录项的区域。</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376006"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——FAT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文件系统</a:t>
            </a:r>
          </a:p>
        </p:txBody>
      </p:sp>
    </p:spTree>
    <p:extLst>
      <p:ext uri="{BB962C8B-B14F-4D97-AF65-F5344CB8AC3E}">
        <p14:creationId xmlns:p14="http://schemas.microsoft.com/office/powerpoint/2010/main" val="1962706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422353" y="1623436"/>
            <a:ext cx="9347293" cy="4524315"/>
          </a:xfrm>
          <a:prstGeom prst="rect">
            <a:avLst/>
          </a:prstGeom>
          <a:noFill/>
        </p:spPr>
        <p:txBody>
          <a:bodyPr wrap="square" rtlCol="0">
            <a:spAutoFit/>
          </a:bodyPr>
          <a:lstStyle/>
          <a:p>
            <a:pPr algn="l"/>
            <a:r>
              <a:rPr lang="zh-CN" altLang="en-US" sz="2400" b="0" i="0" dirty="0">
                <a:solidFill>
                  <a:srgbClr val="333333"/>
                </a:solidFill>
                <a:effectLst/>
                <a:latin typeface="Helvetica Neue"/>
              </a:rPr>
              <a:t>另外这里简单说一下，磁盘的存储空间为方便定位，都有扇区的概念。即把磁盘总空间平均分成固定份，一份就是一个扇区。常用的扇区大小一般默认使用一扇区</a:t>
            </a:r>
            <a:r>
              <a:rPr lang="en-US" altLang="zh-CN" sz="2400" b="0" i="0" dirty="0">
                <a:solidFill>
                  <a:srgbClr val="333333"/>
                </a:solidFill>
                <a:effectLst/>
                <a:latin typeface="Helvetica Neue"/>
              </a:rPr>
              <a:t>200bytes</a:t>
            </a:r>
            <a:r>
              <a:rPr lang="zh-CN" altLang="en-US" sz="2400" b="0" i="0" dirty="0">
                <a:solidFill>
                  <a:srgbClr val="333333"/>
                </a:solidFill>
                <a:effectLst/>
                <a:latin typeface="Helvetica Neue"/>
              </a:rPr>
              <a:t>。然后因为现在的存储空间相对与</a:t>
            </a:r>
            <a:r>
              <a:rPr lang="en-US" altLang="zh-CN" sz="2400" b="0" i="0" dirty="0">
                <a:solidFill>
                  <a:srgbClr val="333333"/>
                </a:solidFill>
                <a:effectLst/>
                <a:latin typeface="Helvetica Neue"/>
              </a:rPr>
              <a:t>200bytes</a:t>
            </a:r>
            <a:r>
              <a:rPr lang="zh-CN" altLang="en-US" sz="2400" b="0" i="0" dirty="0">
                <a:solidFill>
                  <a:srgbClr val="333333"/>
                </a:solidFill>
                <a:effectLst/>
                <a:latin typeface="Helvetica Neue"/>
              </a:rPr>
              <a:t>来说太大了，所以文件系统在扇区的基础上又引入了一个单位叫做簇，一般默认使用一簇对应八个扇区。一扇区实际对应多少字节，一簇实际对应多少扇区，都直接记录在开头那被抹掉的</a:t>
            </a:r>
            <a:r>
              <a:rPr lang="en-US" altLang="zh-CN" sz="2400" b="0" i="0" dirty="0">
                <a:solidFill>
                  <a:srgbClr val="333333"/>
                </a:solidFill>
                <a:effectLst/>
                <a:latin typeface="Helvetica Neue"/>
              </a:rPr>
              <a:t>200</a:t>
            </a:r>
            <a:r>
              <a:rPr lang="zh-CN" altLang="en-US" sz="2400" b="0" i="0" dirty="0">
                <a:solidFill>
                  <a:srgbClr val="333333"/>
                </a:solidFill>
                <a:effectLst/>
                <a:latin typeface="Helvetica Neue"/>
              </a:rPr>
              <a:t>字节基础信息中。</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dirty="0"/>
              <a:t>对于</a:t>
            </a:r>
            <a:r>
              <a:rPr lang="en-US" altLang="zh-CN" sz="2400" dirty="0"/>
              <a:t>FAT</a:t>
            </a:r>
            <a:r>
              <a:rPr lang="zh-CN" altLang="en-US" sz="2400" dirty="0"/>
              <a:t>系统而言有两个特殊簇，</a:t>
            </a:r>
            <a:r>
              <a:rPr lang="en-US" altLang="zh-CN" sz="2400" dirty="0"/>
              <a:t>data</a:t>
            </a:r>
            <a:r>
              <a:rPr lang="zh-CN" altLang="en-US" sz="2400" dirty="0"/>
              <a:t>区域前面的三个区域固定占据两个簇，无论实际规定的一簇为多大。簇号从</a:t>
            </a:r>
            <a:r>
              <a:rPr lang="en-US" altLang="zh-CN" sz="2400" dirty="0"/>
              <a:t>0</a:t>
            </a:r>
            <a:r>
              <a:rPr lang="zh-CN" altLang="en-US" sz="2400" dirty="0"/>
              <a:t>开始，也就是</a:t>
            </a:r>
            <a:r>
              <a:rPr lang="en-US" altLang="zh-CN" sz="2400" dirty="0"/>
              <a:t>data</a:t>
            </a:r>
            <a:r>
              <a:rPr lang="zh-CN" altLang="en-US" sz="2400" dirty="0"/>
              <a:t>区从第 </a:t>
            </a:r>
            <a:r>
              <a:rPr lang="en-US" altLang="zh-CN" sz="2400" dirty="0"/>
              <a:t>2 </a:t>
            </a:r>
            <a:r>
              <a:rPr lang="zh-CN" altLang="en-US" sz="2400" dirty="0"/>
              <a:t>簇开始。而第 </a:t>
            </a:r>
            <a:r>
              <a:rPr lang="en-US" altLang="zh-CN" sz="2400" dirty="0"/>
              <a:t>2 </a:t>
            </a:r>
            <a:r>
              <a:rPr lang="zh-CN" altLang="en-US" sz="2400" dirty="0"/>
              <a:t>簇在</a:t>
            </a:r>
            <a:r>
              <a:rPr lang="en-US" altLang="zh-CN" sz="2400" dirty="0"/>
              <a:t>FAT</a:t>
            </a:r>
            <a:r>
              <a:rPr lang="zh-CN" altLang="en-US" sz="2400" dirty="0"/>
              <a:t>文件系统中默认分配给根目录的目录项表使用。</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55543"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扇区与簇</a:t>
            </a:r>
          </a:p>
        </p:txBody>
      </p:sp>
    </p:spTree>
    <p:extLst>
      <p:ext uri="{BB962C8B-B14F-4D97-AF65-F5344CB8AC3E}">
        <p14:creationId xmlns:p14="http://schemas.microsoft.com/office/powerpoint/2010/main" val="2154286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20210902151926">
            <a:extLst>
              <a:ext uri="{FF2B5EF4-FFF2-40B4-BE49-F238E27FC236}">
                <a16:creationId xmlns:a16="http://schemas.microsoft.com/office/drawing/2014/main" id="{D95C914B-B8AC-4F3B-9A03-DA1ED9B8B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780" y="1746607"/>
            <a:ext cx="7131437" cy="4644508"/>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20210902152115">
            <a:extLst>
              <a:ext uri="{FF2B5EF4-FFF2-40B4-BE49-F238E27FC236}">
                <a16:creationId xmlns:a16="http://schemas.microsoft.com/office/drawing/2014/main" id="{136996FD-04F1-47AC-90C4-23C3374ED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780" y="1746607"/>
            <a:ext cx="7131437" cy="464450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B592A44-647D-4396-903E-6918CA4312EF}"/>
              </a:ext>
            </a:extLst>
          </p:cNvPr>
          <p:cNvSpPr txBox="1"/>
          <p:nvPr/>
        </p:nvSpPr>
        <p:spPr>
          <a:xfrm>
            <a:off x="670011" y="1622037"/>
            <a:ext cx="3562942" cy="4893647"/>
          </a:xfrm>
          <a:prstGeom prst="rect">
            <a:avLst/>
          </a:prstGeom>
          <a:noFill/>
        </p:spPr>
        <p:txBody>
          <a:bodyPr wrap="square" rtlCol="0">
            <a:spAutoFit/>
          </a:bodyPr>
          <a:lstStyle/>
          <a:p>
            <a:pPr algn="l"/>
            <a:r>
              <a:rPr lang="zh-CN" altLang="en-US" sz="2400" b="0" i="0" dirty="0">
                <a:solidFill>
                  <a:srgbClr val="333333"/>
                </a:solidFill>
                <a:effectLst/>
                <a:latin typeface="Helvetica Neue"/>
              </a:rPr>
              <a:t>这里我们并不确定该硬盘镜像原本的数据分配，但我们可以先通过搜索特征值的方式找到</a:t>
            </a:r>
            <a:r>
              <a:rPr lang="en-US" altLang="zh-CN" sz="2400" b="0" i="0" dirty="0">
                <a:solidFill>
                  <a:srgbClr val="333333"/>
                </a:solidFill>
                <a:effectLst/>
                <a:latin typeface="Helvetica Neue"/>
              </a:rPr>
              <a:t>FAT1</a:t>
            </a:r>
            <a:r>
              <a:rPr lang="zh-CN" altLang="en-US" sz="2400" b="0" i="0" dirty="0">
                <a:solidFill>
                  <a:srgbClr val="333333"/>
                </a:solidFill>
                <a:effectLst/>
                <a:latin typeface="Helvetica Neue"/>
              </a:rPr>
              <a:t>和</a:t>
            </a:r>
            <a:r>
              <a:rPr lang="en-US" altLang="zh-CN" sz="2400" b="0" i="0" dirty="0">
                <a:solidFill>
                  <a:srgbClr val="333333"/>
                </a:solidFill>
                <a:effectLst/>
                <a:latin typeface="Helvetica Neue"/>
              </a:rPr>
              <a:t>FAT2</a:t>
            </a:r>
            <a:r>
              <a:rPr lang="zh-CN" altLang="en-US" sz="2400" b="0" i="0" dirty="0">
                <a:solidFill>
                  <a:srgbClr val="333333"/>
                </a:solidFill>
                <a:effectLst/>
                <a:latin typeface="Helvetica Neue"/>
              </a:rPr>
              <a:t>，如此便可以直接确认</a:t>
            </a:r>
            <a:r>
              <a:rPr lang="en-US" altLang="zh-CN" sz="2400" b="0" i="0" dirty="0">
                <a:solidFill>
                  <a:srgbClr val="333333"/>
                </a:solidFill>
                <a:effectLst/>
                <a:latin typeface="Helvetica Neue"/>
              </a:rPr>
              <a:t>DATA</a:t>
            </a:r>
            <a:r>
              <a:rPr lang="zh-CN" altLang="en-US" sz="2400" b="0" i="0" dirty="0">
                <a:solidFill>
                  <a:srgbClr val="333333"/>
                </a:solidFill>
                <a:effectLst/>
                <a:latin typeface="Helvetica Neue"/>
              </a:rPr>
              <a:t>区的起始位置，也即根目录目录项的所在。</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dirty="0"/>
              <a:t>这里我们定位到了</a:t>
            </a:r>
            <a:r>
              <a:rPr lang="en-US" altLang="zh-CN" sz="2400" dirty="0"/>
              <a:t>FAT1</a:t>
            </a:r>
            <a:r>
              <a:rPr lang="zh-CN" altLang="en-US" sz="2400" dirty="0"/>
              <a:t>和</a:t>
            </a:r>
            <a:r>
              <a:rPr lang="en-US" altLang="zh-CN" sz="2400" dirty="0"/>
              <a:t>2</a:t>
            </a:r>
            <a:r>
              <a:rPr lang="zh-CN" altLang="en-US" sz="2400" dirty="0"/>
              <a:t>的位置，直接二者起始地址相减得到</a:t>
            </a:r>
            <a:r>
              <a:rPr lang="en-US" altLang="zh-CN" sz="2400" dirty="0"/>
              <a:t>FAT1</a:t>
            </a:r>
            <a:r>
              <a:rPr lang="zh-CN" altLang="en-US" sz="2400" dirty="0"/>
              <a:t>和</a:t>
            </a:r>
            <a:r>
              <a:rPr lang="en-US" altLang="zh-CN" sz="2400" dirty="0"/>
              <a:t>2</a:t>
            </a:r>
            <a:r>
              <a:rPr lang="zh-CN" altLang="en-US" sz="2400" dirty="0"/>
              <a:t>的大小，然后即可找到</a:t>
            </a:r>
            <a:r>
              <a:rPr lang="en-US" altLang="zh-CN" sz="2400" dirty="0"/>
              <a:t>DATA</a:t>
            </a:r>
            <a:r>
              <a:rPr lang="zh-CN" altLang="en-US" sz="2400" dirty="0"/>
              <a:t>的起始地址为</a:t>
            </a:r>
            <a:r>
              <a:rPr lang="en-US" altLang="zh-CN" sz="2400" dirty="0"/>
              <a:t>FE000</a:t>
            </a:r>
            <a:r>
              <a:rPr lang="zh-CN" altLang="en-US" sz="2400" dirty="0"/>
              <a:t>。</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spTree>
    <p:extLst>
      <p:ext uri="{BB962C8B-B14F-4D97-AF65-F5344CB8AC3E}">
        <p14:creationId xmlns:p14="http://schemas.microsoft.com/office/powerpoint/2010/main" val="392956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wipe(down)">
                                      <p:cBhvr>
                                        <p:cTn id="7" dur="5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25602"/>
                                        </p:tgtEl>
                                      </p:cBhvr>
                                    </p:animEffect>
                                    <p:set>
                                      <p:cBhvr>
                                        <p:cTn id="12" dur="1" fill="hold">
                                          <p:stCondLst>
                                            <p:cond delay="499"/>
                                          </p:stCondLst>
                                        </p:cTn>
                                        <p:tgtEl>
                                          <p:spTgt spid="2560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5604"/>
                                        </p:tgtEl>
                                        <p:attrNameLst>
                                          <p:attrName>style.visibility</p:attrName>
                                        </p:attrNameLst>
                                      </p:cBhvr>
                                      <p:to>
                                        <p:strVal val="visible"/>
                                      </p:to>
                                    </p:set>
                                    <p:animEffect transition="in" filter="wheel(1)">
                                      <p:cBhvr>
                                        <p:cTn id="17" dur="20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155225" y="1647640"/>
            <a:ext cx="9881549" cy="1938992"/>
          </a:xfrm>
          <a:prstGeom prst="rect">
            <a:avLst/>
          </a:prstGeom>
          <a:noFill/>
        </p:spPr>
        <p:txBody>
          <a:bodyPr wrap="square" rtlCol="0">
            <a:spAutoFit/>
          </a:bodyPr>
          <a:lstStyle/>
          <a:p>
            <a:pPr algn="l"/>
            <a:r>
              <a:rPr lang="zh-CN" altLang="en-US" sz="2400" b="0" i="0" dirty="0">
                <a:solidFill>
                  <a:srgbClr val="333333"/>
                </a:solidFill>
                <a:effectLst/>
                <a:latin typeface="Helvetica Neue"/>
              </a:rPr>
              <a:t>这里我们先简单介绍一下</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目录项的数据结构。</a:t>
            </a:r>
            <a:endParaRPr lang="en-US" altLang="zh-CN" sz="2400" b="0" i="0" dirty="0">
              <a:solidFill>
                <a:srgbClr val="333333"/>
              </a:solidFill>
              <a:effectLst/>
              <a:latin typeface="Helvetica Neue"/>
            </a:endParaRP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一个目录项固定为</a:t>
            </a:r>
            <a:r>
              <a:rPr lang="en-US" altLang="zh-CN" sz="2400" b="0" i="0" dirty="0">
                <a:solidFill>
                  <a:srgbClr val="333333"/>
                </a:solidFill>
                <a:effectLst/>
                <a:latin typeface="Helvetica Neue"/>
              </a:rPr>
              <a:t>32</a:t>
            </a:r>
            <a:r>
              <a:rPr lang="zh-CN" altLang="en-US" sz="2400" b="0" i="0" dirty="0">
                <a:solidFill>
                  <a:srgbClr val="333333"/>
                </a:solidFill>
                <a:effectLst/>
                <a:latin typeface="Helvetica Neue"/>
              </a:rPr>
              <a:t>字节。其中分为长目录项和短目录项。区分长短的原因就是因为，文件名是人为自定义的，不可能用短长度定死，所以对于名字较长的文件或者文件夹就用长目录项描述。</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474028"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目录项</a:t>
            </a:r>
          </a:p>
        </p:txBody>
      </p:sp>
      <p:pic>
        <p:nvPicPr>
          <p:cNvPr id="39940" name="Picture 4" descr="20210902161537">
            <a:extLst>
              <a:ext uri="{FF2B5EF4-FFF2-40B4-BE49-F238E27FC236}">
                <a16:creationId xmlns:a16="http://schemas.microsoft.com/office/drawing/2014/main" id="{76081D33-1EB1-4654-A303-F1480013A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161" y="3715018"/>
            <a:ext cx="586740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descr="20210902161600">
            <a:extLst>
              <a:ext uri="{FF2B5EF4-FFF2-40B4-BE49-F238E27FC236}">
                <a16:creationId xmlns:a16="http://schemas.microsoft.com/office/drawing/2014/main" id="{5352A79A-21A9-4EE0-9E6E-D994E5D93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9" y="5210360"/>
            <a:ext cx="6600825" cy="11525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9915762-9BED-4C74-BBAA-0B576241F997}"/>
              </a:ext>
            </a:extLst>
          </p:cNvPr>
          <p:cNvSpPr txBox="1"/>
          <p:nvPr/>
        </p:nvSpPr>
        <p:spPr>
          <a:xfrm>
            <a:off x="6996701" y="4121006"/>
            <a:ext cx="3051425" cy="369332"/>
          </a:xfrm>
          <a:prstGeom prst="rect">
            <a:avLst/>
          </a:prstGeom>
          <a:noFill/>
        </p:spPr>
        <p:txBody>
          <a:bodyPr wrap="square" rtlCol="0">
            <a:spAutoFit/>
          </a:bodyPr>
          <a:lstStyle/>
          <a:p>
            <a:r>
              <a:rPr lang="zh-CN" altLang="en-US" dirty="0"/>
              <a:t>目录项中时间的解析方式</a:t>
            </a:r>
          </a:p>
        </p:txBody>
      </p:sp>
      <p:sp>
        <p:nvSpPr>
          <p:cNvPr id="8" name="文本框 7">
            <a:extLst>
              <a:ext uri="{FF2B5EF4-FFF2-40B4-BE49-F238E27FC236}">
                <a16:creationId xmlns:a16="http://schemas.microsoft.com/office/drawing/2014/main" id="{ADB0BB71-F8A1-46F5-9516-DEDDC9B6A5BF}"/>
              </a:ext>
            </a:extLst>
          </p:cNvPr>
          <p:cNvSpPr txBox="1"/>
          <p:nvPr/>
        </p:nvSpPr>
        <p:spPr>
          <a:xfrm>
            <a:off x="7570342" y="5601956"/>
            <a:ext cx="3051425" cy="369332"/>
          </a:xfrm>
          <a:prstGeom prst="rect">
            <a:avLst/>
          </a:prstGeom>
          <a:noFill/>
        </p:spPr>
        <p:txBody>
          <a:bodyPr wrap="square" rtlCol="0">
            <a:spAutoFit/>
          </a:bodyPr>
          <a:lstStyle/>
          <a:p>
            <a:r>
              <a:rPr lang="zh-CN" altLang="en-US" dirty="0"/>
              <a:t>目录项中日期的解析方式</a:t>
            </a:r>
          </a:p>
        </p:txBody>
      </p:sp>
    </p:spTree>
    <p:extLst>
      <p:ext uri="{BB962C8B-B14F-4D97-AF65-F5344CB8AC3E}">
        <p14:creationId xmlns:p14="http://schemas.microsoft.com/office/powerpoint/2010/main" val="3972171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192173"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目录项结构</a:t>
            </a:r>
          </a:p>
        </p:txBody>
      </p:sp>
      <p:pic>
        <p:nvPicPr>
          <p:cNvPr id="4" name="Picture 2" descr="20210902153407">
            <a:extLst>
              <a:ext uri="{FF2B5EF4-FFF2-40B4-BE49-F238E27FC236}">
                <a16:creationId xmlns:a16="http://schemas.microsoft.com/office/drawing/2014/main" id="{E611B858-8093-4E4E-96D6-EDBC7E989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835" y="1670300"/>
            <a:ext cx="4086144" cy="5134082"/>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20210902153600">
            <a:extLst>
              <a:ext uri="{FF2B5EF4-FFF2-40B4-BE49-F238E27FC236}">
                <a16:creationId xmlns:a16="http://schemas.microsoft.com/office/drawing/2014/main" id="{0F5A9962-88CD-4FF1-A1C4-DE8AC9D88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291" y="1713216"/>
            <a:ext cx="4743450" cy="50482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B0A70EF-406F-4666-859C-3D75F3BCBF01}"/>
              </a:ext>
            </a:extLst>
          </p:cNvPr>
          <p:cNvSpPr txBox="1"/>
          <p:nvPr/>
        </p:nvSpPr>
        <p:spPr>
          <a:xfrm>
            <a:off x="2815119" y="1222356"/>
            <a:ext cx="1150706" cy="369332"/>
          </a:xfrm>
          <a:prstGeom prst="rect">
            <a:avLst/>
          </a:prstGeom>
          <a:noFill/>
        </p:spPr>
        <p:txBody>
          <a:bodyPr wrap="square" rtlCol="0">
            <a:spAutoFit/>
          </a:bodyPr>
          <a:lstStyle/>
          <a:p>
            <a:r>
              <a:rPr lang="zh-CN" altLang="en-US" dirty="0"/>
              <a:t>短目录项</a:t>
            </a:r>
          </a:p>
        </p:txBody>
      </p:sp>
      <p:sp>
        <p:nvSpPr>
          <p:cNvPr id="7" name="文本框 6">
            <a:extLst>
              <a:ext uri="{FF2B5EF4-FFF2-40B4-BE49-F238E27FC236}">
                <a16:creationId xmlns:a16="http://schemas.microsoft.com/office/drawing/2014/main" id="{491D4A51-977D-455F-A3FB-359A62B2F147}"/>
              </a:ext>
            </a:extLst>
          </p:cNvPr>
          <p:cNvSpPr txBox="1"/>
          <p:nvPr/>
        </p:nvSpPr>
        <p:spPr>
          <a:xfrm>
            <a:off x="8647663" y="1190090"/>
            <a:ext cx="1150706" cy="369332"/>
          </a:xfrm>
          <a:prstGeom prst="rect">
            <a:avLst/>
          </a:prstGeom>
          <a:noFill/>
        </p:spPr>
        <p:txBody>
          <a:bodyPr wrap="square" rtlCol="0">
            <a:spAutoFit/>
          </a:bodyPr>
          <a:lstStyle/>
          <a:p>
            <a:r>
              <a:rPr lang="zh-CN" altLang="en-US" dirty="0"/>
              <a:t>长目录项</a:t>
            </a:r>
          </a:p>
        </p:txBody>
      </p:sp>
    </p:spTree>
    <p:extLst>
      <p:ext uri="{BB962C8B-B14F-4D97-AF65-F5344CB8AC3E}">
        <p14:creationId xmlns:p14="http://schemas.microsoft.com/office/powerpoint/2010/main" val="3871709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73399" y="590046"/>
            <a:ext cx="1620957"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何为取证</a:t>
            </a:r>
          </a:p>
        </p:txBody>
      </p:sp>
      <p:sp>
        <p:nvSpPr>
          <p:cNvPr id="8" name="文本框 7"/>
          <p:cNvSpPr txBox="1"/>
          <p:nvPr/>
        </p:nvSpPr>
        <p:spPr>
          <a:xfrm>
            <a:off x="1591508" y="2105106"/>
            <a:ext cx="9008983" cy="2308324"/>
          </a:xfrm>
          <a:prstGeom prst="rect">
            <a:avLst/>
          </a:prstGeom>
          <a:noFill/>
        </p:spPr>
        <p:txBody>
          <a:bodyPr wrap="square" rtlCol="0">
            <a:spAutoFit/>
          </a:bodyPr>
          <a:lstStyle/>
          <a:p>
            <a:pPr>
              <a:lnSpc>
                <a:spcPct val="100000"/>
              </a:lnSpc>
              <a:buClr>
                <a:srgbClr val="73C058"/>
              </a:buClr>
            </a:pPr>
            <a:r>
              <a:rPr lang="zh-CN" altLang="en-US" sz="2400" b="0" i="0" dirty="0">
                <a:solidFill>
                  <a:srgbClr val="333333"/>
                </a:solidFill>
                <a:effectLst/>
                <a:latin typeface="Helvetica Neue"/>
              </a:rPr>
              <a:t>电子取证是指利用计算机软硬件技术，以符合法律规范的方式对计算机入侵、破坏、欺诈、攻击等犯罪行为进行证据获取、保存、分析和出示的过程。从技术方面看，计算机犯罪取证是一个对受侵计算机系统进行扫描和破解，对入侵事件进行重建的过程。具体而言，是指把计算机看作犯罪现场，运用先进的辨析技术，对计算机犯罪行为进行解剖，搜寻罪犯及其犯罪证据。</a:t>
            </a:r>
            <a:endParaRPr lang="en-US" altLang="zh-CN" sz="2400" dirty="0">
              <a:latin typeface="Microsoft YaHei Light" panose="020B0502040204020203" pitchFamily="34" charset="-122"/>
              <a:ea typeface="Microsoft YaHei Light" panose="020B0502040204020203"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212352" y="1905506"/>
            <a:ext cx="9852916" cy="3046988"/>
          </a:xfrm>
          <a:prstGeom prst="rect">
            <a:avLst/>
          </a:prstGeom>
          <a:noFill/>
        </p:spPr>
        <p:txBody>
          <a:bodyPr wrap="square" rtlCol="0">
            <a:spAutoFit/>
          </a:bodyPr>
          <a:lstStyle/>
          <a:p>
            <a:pPr algn="l"/>
            <a:r>
              <a:rPr lang="zh-CN" altLang="en-US" sz="2400" b="0" i="0" dirty="0">
                <a:solidFill>
                  <a:srgbClr val="333333"/>
                </a:solidFill>
                <a:effectLst/>
                <a:latin typeface="Helvetica Neue"/>
              </a:rPr>
              <a:t>这里需要注意一点。对于</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中的长目录项而言，因为主要内容都用来存放文件名了，所以本身并不能存储文件或者说文件夹的其他信息，仅有名字显然不能用了当作合格的格式规定。</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dirty="0"/>
              <a:t>所以</a:t>
            </a:r>
            <a:r>
              <a:rPr lang="en-US" altLang="zh-CN" sz="2400" dirty="0"/>
              <a:t>fat</a:t>
            </a:r>
            <a:r>
              <a:rPr lang="zh-CN" altLang="en-US" sz="2400" dirty="0"/>
              <a:t>中的长目录项结束后必然跟着一个短目录项，长目录项主要用来存放文件名，短目录项用来存放文件的各种基础信息，下面会举例说明</a:t>
            </a:r>
            <a:endParaRPr lang="en-US" altLang="zh-CN" sz="2400" dirty="0"/>
          </a:p>
          <a:p>
            <a:pPr algn="l"/>
            <a:endParaRPr lang="en-US" altLang="zh-CN" sz="2400" dirty="0"/>
          </a:p>
          <a:p>
            <a:pPr algn="ctr"/>
            <a:r>
              <a:rPr lang="zh-CN" altLang="en-US" sz="2400" b="1" i="0" dirty="0">
                <a:solidFill>
                  <a:srgbClr val="000000"/>
                </a:solidFill>
                <a:effectLst/>
                <a:latin typeface="Helvetica Neue"/>
              </a:rPr>
              <a:t>另外凡是涉及整形数据存储皆为小端序</a:t>
            </a:r>
            <a:r>
              <a:rPr lang="zh-CN" altLang="en-US" sz="2400" b="0" i="0" dirty="0">
                <a:solidFill>
                  <a:srgbClr val="333333"/>
                </a:solidFill>
                <a:effectLst/>
                <a:latin typeface="Helvetica Neue"/>
              </a:rPr>
              <a:t>。</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474028"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目录项</a:t>
            </a:r>
          </a:p>
        </p:txBody>
      </p:sp>
    </p:spTree>
    <p:extLst>
      <p:ext uri="{BB962C8B-B14F-4D97-AF65-F5344CB8AC3E}">
        <p14:creationId xmlns:p14="http://schemas.microsoft.com/office/powerpoint/2010/main" val="2678208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pic>
        <p:nvPicPr>
          <p:cNvPr id="36866" name="Picture 2" descr="20210902153926">
            <a:extLst>
              <a:ext uri="{FF2B5EF4-FFF2-40B4-BE49-F238E27FC236}">
                <a16:creationId xmlns:a16="http://schemas.microsoft.com/office/drawing/2014/main" id="{7E33CC2A-1F63-4220-91EA-81D876DD6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368" y="1537565"/>
            <a:ext cx="7211363" cy="466617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C6808F8-E5A4-4DF3-956F-EF02B3066C70}"/>
              </a:ext>
            </a:extLst>
          </p:cNvPr>
          <p:cNvSpPr txBox="1"/>
          <p:nvPr/>
        </p:nvSpPr>
        <p:spPr>
          <a:xfrm>
            <a:off x="421240" y="1679426"/>
            <a:ext cx="3833101" cy="4524315"/>
          </a:xfrm>
          <a:prstGeom prst="rect">
            <a:avLst/>
          </a:prstGeom>
          <a:noFill/>
        </p:spPr>
        <p:txBody>
          <a:bodyPr wrap="square" rtlCol="0">
            <a:spAutoFit/>
          </a:bodyPr>
          <a:lstStyle/>
          <a:p>
            <a:r>
              <a:rPr lang="en-US" altLang="zh-CN" dirty="0"/>
              <a:t>0x00 </a:t>
            </a:r>
            <a:r>
              <a:rPr lang="zh-CN" altLang="en-US" dirty="0"/>
              <a:t>：</a:t>
            </a:r>
            <a:r>
              <a:rPr lang="en-US" altLang="zh-CN" dirty="0"/>
              <a:t>42</a:t>
            </a:r>
            <a:r>
              <a:rPr lang="zh-CN" altLang="en-US" dirty="0"/>
              <a:t>代表这是长目录项的结尾，且他是长目录项组合中的第二个。</a:t>
            </a:r>
            <a:endParaRPr lang="en-US" altLang="zh-CN" dirty="0"/>
          </a:p>
          <a:p>
            <a:endParaRPr lang="zh-CN" altLang="en-US" dirty="0"/>
          </a:p>
          <a:p>
            <a:r>
              <a:rPr lang="en-US" altLang="zh-CN" dirty="0"/>
              <a:t>0x01-0x0a: </a:t>
            </a:r>
            <a:r>
              <a:rPr lang="zh-CN" altLang="en-US" dirty="0"/>
              <a:t>用</a:t>
            </a:r>
            <a:r>
              <a:rPr lang="en-US" altLang="zh-CN" dirty="0"/>
              <a:t>utf-16</a:t>
            </a:r>
            <a:r>
              <a:rPr lang="zh-CN" altLang="en-US" dirty="0"/>
              <a:t>格式存储的部分文件名。这里为（空格）</a:t>
            </a:r>
            <a:r>
              <a:rPr lang="en-US" altLang="zh-CN" dirty="0"/>
              <a:t>Info</a:t>
            </a:r>
            <a:r>
              <a:rPr lang="zh-CN" altLang="en-US" dirty="0"/>
              <a:t>。</a:t>
            </a:r>
            <a:endParaRPr lang="en-US" altLang="zh-CN" dirty="0"/>
          </a:p>
          <a:p>
            <a:endParaRPr lang="zh-CN" altLang="en-US" dirty="0"/>
          </a:p>
          <a:p>
            <a:r>
              <a:rPr lang="en-US" altLang="zh-CN" dirty="0"/>
              <a:t>0x0b : 0x0f </a:t>
            </a:r>
            <a:r>
              <a:rPr lang="zh-CN" altLang="en-US" dirty="0"/>
              <a:t>代表这是长目录项。</a:t>
            </a:r>
            <a:endParaRPr lang="en-US" altLang="zh-CN" dirty="0"/>
          </a:p>
          <a:p>
            <a:endParaRPr lang="zh-CN" altLang="en-US" dirty="0"/>
          </a:p>
          <a:p>
            <a:r>
              <a:rPr lang="en-US" altLang="zh-CN" dirty="0"/>
              <a:t>0x0c : </a:t>
            </a:r>
            <a:r>
              <a:rPr lang="zh-CN" altLang="en-US" dirty="0"/>
              <a:t>系统保留，默认为</a:t>
            </a:r>
            <a:r>
              <a:rPr lang="en-US" altLang="zh-CN" dirty="0"/>
              <a:t>0</a:t>
            </a:r>
            <a:r>
              <a:rPr lang="zh-CN" altLang="en-US" dirty="0"/>
              <a:t>。（扩展，可以利用系统保留位实现简单的消息隐藏，是为基于结构的隐写）</a:t>
            </a:r>
            <a:endParaRPr lang="en-US" altLang="zh-CN" dirty="0"/>
          </a:p>
          <a:p>
            <a:endParaRPr lang="en-US" altLang="zh-CN" dirty="0"/>
          </a:p>
          <a:p>
            <a:r>
              <a:rPr lang="en-US" altLang="zh-CN" dirty="0"/>
              <a:t>0x0d : </a:t>
            </a:r>
            <a:r>
              <a:rPr lang="zh-CN" altLang="en-US" dirty="0"/>
              <a:t>通过文件名计算出来的校验值</a:t>
            </a:r>
            <a:endParaRPr lang="en-US" altLang="zh-CN" dirty="0"/>
          </a:p>
          <a:p>
            <a:endParaRPr lang="zh-CN" altLang="en-US" dirty="0"/>
          </a:p>
          <a:p>
            <a:r>
              <a:rPr lang="en-US" altLang="zh-CN" dirty="0"/>
              <a:t>0x0e-0x19: </a:t>
            </a:r>
            <a:r>
              <a:rPr lang="zh-CN" altLang="en-US" dirty="0"/>
              <a:t>用</a:t>
            </a:r>
            <a:r>
              <a:rPr lang="en-US" altLang="zh-CN" dirty="0"/>
              <a:t>utf-16</a:t>
            </a:r>
            <a:r>
              <a:rPr lang="zh-CN" altLang="en-US" dirty="0"/>
              <a:t>格式存储的部分文件名。这里为</a:t>
            </a:r>
            <a:r>
              <a:rPr lang="en-US" altLang="zh-CN" dirty="0" err="1"/>
              <a:t>rmatio</a:t>
            </a:r>
            <a:endParaRPr lang="zh-CN" altLang="en-US" dirty="0"/>
          </a:p>
        </p:txBody>
      </p:sp>
      <p:sp>
        <p:nvSpPr>
          <p:cNvPr id="7" name="文本框 6">
            <a:extLst>
              <a:ext uri="{FF2B5EF4-FFF2-40B4-BE49-F238E27FC236}">
                <a16:creationId xmlns:a16="http://schemas.microsoft.com/office/drawing/2014/main" id="{230FF94E-0691-47D0-83A7-4261D0EB6597}"/>
              </a:ext>
            </a:extLst>
          </p:cNvPr>
          <p:cNvSpPr txBox="1"/>
          <p:nvPr/>
        </p:nvSpPr>
        <p:spPr>
          <a:xfrm>
            <a:off x="421240" y="2023993"/>
            <a:ext cx="4024045" cy="3693319"/>
          </a:xfrm>
          <a:prstGeom prst="rect">
            <a:avLst/>
          </a:prstGeom>
          <a:noFill/>
        </p:spPr>
        <p:txBody>
          <a:bodyPr wrap="square" rtlCol="0">
            <a:spAutoFit/>
          </a:bodyPr>
          <a:lstStyle/>
          <a:p>
            <a:r>
              <a:rPr lang="en-US" altLang="zh-CN" dirty="0"/>
              <a:t>0x1a-0x1b: </a:t>
            </a:r>
            <a:r>
              <a:rPr lang="zh-CN" altLang="en-US" dirty="0"/>
              <a:t>说是存放文件起始地址的簇号，其实完全没有用到，固定置</a:t>
            </a:r>
            <a:r>
              <a:rPr lang="en-US" altLang="zh-CN" dirty="0"/>
              <a:t>0</a:t>
            </a:r>
            <a:r>
              <a:rPr lang="zh-CN" altLang="en-US" dirty="0"/>
              <a:t>。这里可以结合上面那个系统保留位扩大隐写数据的大小。</a:t>
            </a:r>
            <a:endParaRPr lang="en-US" altLang="zh-CN" dirty="0"/>
          </a:p>
          <a:p>
            <a:endParaRPr lang="zh-CN" altLang="en-US" dirty="0"/>
          </a:p>
          <a:p>
            <a:r>
              <a:rPr lang="en-US" altLang="zh-CN" dirty="0"/>
              <a:t>0x1c-0x1f: </a:t>
            </a:r>
            <a:r>
              <a:rPr lang="zh-CN" altLang="en-US" dirty="0"/>
              <a:t>用</a:t>
            </a:r>
            <a:r>
              <a:rPr lang="en-US" altLang="zh-CN" dirty="0"/>
              <a:t>utf-16</a:t>
            </a:r>
            <a:r>
              <a:rPr lang="zh-CN" altLang="en-US" dirty="0"/>
              <a:t>格式存储的部分文件名。这里为</a:t>
            </a:r>
            <a:r>
              <a:rPr lang="en-US" altLang="zh-CN" dirty="0"/>
              <a:t>n.(</a:t>
            </a:r>
            <a:r>
              <a:rPr lang="zh-CN" altLang="en-US" dirty="0"/>
              <a:t>另外，若长目录项的文件名没有使用到的数据区默认用</a:t>
            </a:r>
            <a:r>
              <a:rPr lang="en-US" altLang="zh-CN" dirty="0"/>
              <a:t>0xff</a:t>
            </a:r>
            <a:r>
              <a:rPr lang="zh-CN" altLang="en-US" dirty="0"/>
              <a:t>填充。这里最后两字节为</a:t>
            </a:r>
            <a:r>
              <a:rPr lang="en-US" altLang="zh-CN" dirty="0"/>
              <a:t>0000</a:t>
            </a:r>
            <a:r>
              <a:rPr lang="zh-CN" altLang="en-US" dirty="0"/>
              <a:t>的原因是文件名作为字符串，需要用</a:t>
            </a:r>
            <a:r>
              <a:rPr lang="en-US" altLang="zh-CN" dirty="0"/>
              <a:t>00</a:t>
            </a:r>
            <a:r>
              <a:rPr lang="zh-CN" altLang="en-US" dirty="0"/>
              <a:t>截断，所以最后的</a:t>
            </a:r>
            <a:r>
              <a:rPr lang="en-US" altLang="zh-CN" dirty="0"/>
              <a:t>0000</a:t>
            </a:r>
            <a:r>
              <a:rPr lang="zh-CN" altLang="en-US" dirty="0"/>
              <a:t>其实是文件名的一部分，这里刚好用完，所以没有用到</a:t>
            </a:r>
            <a:r>
              <a:rPr lang="en-US" altLang="zh-CN" dirty="0"/>
              <a:t>0xff</a:t>
            </a:r>
            <a:r>
              <a:rPr lang="zh-CN" altLang="en-US" dirty="0"/>
              <a:t>填充多余空间</a:t>
            </a:r>
            <a:r>
              <a:rPr lang="en-US" altLang="zh-CN" dirty="0"/>
              <a:t>)</a:t>
            </a:r>
            <a:endParaRPr lang="zh-CN" altLang="en-US" dirty="0"/>
          </a:p>
        </p:txBody>
      </p:sp>
      <p:cxnSp>
        <p:nvCxnSpPr>
          <p:cNvPr id="10" name="直接连接符 9">
            <a:extLst>
              <a:ext uri="{FF2B5EF4-FFF2-40B4-BE49-F238E27FC236}">
                <a16:creationId xmlns:a16="http://schemas.microsoft.com/office/drawing/2014/main" id="{EF5DEC55-CCF3-45CB-9233-086F3149F10F}"/>
              </a:ext>
            </a:extLst>
          </p:cNvPr>
          <p:cNvCxnSpPr/>
          <p:nvPr/>
        </p:nvCxnSpPr>
        <p:spPr>
          <a:xfrm>
            <a:off x="4685016" y="1849348"/>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AA77C8C7-4FB8-4F71-A4A1-C66A35731599}"/>
              </a:ext>
            </a:extLst>
          </p:cNvPr>
          <p:cNvCxnSpPr/>
          <p:nvPr/>
        </p:nvCxnSpPr>
        <p:spPr>
          <a:xfrm>
            <a:off x="4685016" y="2114764"/>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8569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pic>
        <p:nvPicPr>
          <p:cNvPr id="36866" name="Picture 2" descr="20210902153926">
            <a:extLst>
              <a:ext uri="{FF2B5EF4-FFF2-40B4-BE49-F238E27FC236}">
                <a16:creationId xmlns:a16="http://schemas.microsoft.com/office/drawing/2014/main" id="{7E33CC2A-1F63-4220-91EA-81D876DD6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368" y="1537565"/>
            <a:ext cx="7211363" cy="466617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C6808F8-E5A4-4DF3-956F-EF02B3066C70}"/>
              </a:ext>
            </a:extLst>
          </p:cNvPr>
          <p:cNvSpPr txBox="1"/>
          <p:nvPr/>
        </p:nvSpPr>
        <p:spPr>
          <a:xfrm>
            <a:off x="421240" y="1679426"/>
            <a:ext cx="3833101" cy="4247317"/>
          </a:xfrm>
          <a:prstGeom prst="rect">
            <a:avLst/>
          </a:prstGeom>
          <a:noFill/>
        </p:spPr>
        <p:txBody>
          <a:bodyPr wrap="square" rtlCol="0">
            <a:spAutoFit/>
          </a:bodyPr>
          <a:lstStyle/>
          <a:p>
            <a:r>
              <a:rPr lang="en-US" altLang="zh-CN" dirty="0"/>
              <a:t>0x00 </a:t>
            </a:r>
            <a:r>
              <a:rPr lang="zh-CN" altLang="en-US" dirty="0"/>
              <a:t>：</a:t>
            </a:r>
            <a:r>
              <a:rPr lang="en-US" altLang="zh-CN" dirty="0"/>
              <a:t>01</a:t>
            </a:r>
            <a:r>
              <a:rPr lang="zh-CN" altLang="en-US" dirty="0"/>
              <a:t>代表这是长目录项的起始也即文件名开头。</a:t>
            </a:r>
          </a:p>
          <a:p>
            <a:r>
              <a:rPr lang="en-US" altLang="zh-CN" dirty="0"/>
              <a:t>0x01-0x0a: </a:t>
            </a:r>
            <a:r>
              <a:rPr lang="zh-CN" altLang="en-US" dirty="0"/>
              <a:t>用</a:t>
            </a:r>
            <a:r>
              <a:rPr lang="en-US" altLang="zh-CN" dirty="0"/>
              <a:t>utf-16</a:t>
            </a:r>
            <a:r>
              <a:rPr lang="zh-CN" altLang="en-US" dirty="0"/>
              <a:t>格式存储的部分文件名。这里为</a:t>
            </a:r>
            <a:r>
              <a:rPr lang="en-US" altLang="zh-CN" dirty="0" err="1"/>
              <a:t>Syste</a:t>
            </a:r>
            <a:endParaRPr lang="en-US" altLang="zh-CN" dirty="0"/>
          </a:p>
          <a:p>
            <a:r>
              <a:rPr lang="en-US" altLang="zh-CN" dirty="0"/>
              <a:t>0x0b : 0x0f </a:t>
            </a:r>
            <a:r>
              <a:rPr lang="zh-CN" altLang="en-US" dirty="0"/>
              <a:t>代表这是长目录项。</a:t>
            </a:r>
          </a:p>
          <a:p>
            <a:r>
              <a:rPr lang="en-US" altLang="zh-CN" dirty="0"/>
              <a:t>0x0c : </a:t>
            </a:r>
            <a:r>
              <a:rPr lang="zh-CN" altLang="en-US" dirty="0"/>
              <a:t>系统保留，默认为</a:t>
            </a:r>
            <a:r>
              <a:rPr lang="en-US" altLang="zh-CN" dirty="0"/>
              <a:t>0</a:t>
            </a:r>
            <a:r>
              <a:rPr lang="zh-CN" altLang="en-US" dirty="0"/>
              <a:t>。（扩展，可以利用系统保留位实现简单的消息隐藏，是为基于结构的隐写）</a:t>
            </a:r>
          </a:p>
          <a:p>
            <a:r>
              <a:rPr lang="en-US" altLang="zh-CN" dirty="0"/>
              <a:t>0x0d : </a:t>
            </a:r>
            <a:r>
              <a:rPr lang="zh-CN" altLang="en-US" dirty="0"/>
              <a:t>通过文件名计算出来的校验值</a:t>
            </a:r>
          </a:p>
          <a:p>
            <a:r>
              <a:rPr lang="en-US" altLang="zh-CN" dirty="0"/>
              <a:t>0x0e-0x19: </a:t>
            </a:r>
            <a:r>
              <a:rPr lang="zh-CN" altLang="en-US" dirty="0"/>
              <a:t>用</a:t>
            </a:r>
            <a:r>
              <a:rPr lang="en-US" altLang="zh-CN" dirty="0"/>
              <a:t>utf-16</a:t>
            </a:r>
            <a:r>
              <a:rPr lang="zh-CN" altLang="en-US" dirty="0"/>
              <a:t>格式存储的部分文件名。这里为</a:t>
            </a:r>
            <a:r>
              <a:rPr lang="en-US" altLang="zh-CN" dirty="0"/>
              <a:t>m </a:t>
            </a:r>
            <a:r>
              <a:rPr lang="en-US" altLang="zh-CN" dirty="0" err="1"/>
              <a:t>Volu</a:t>
            </a:r>
            <a:endParaRPr lang="en-US" altLang="zh-CN" dirty="0"/>
          </a:p>
          <a:p>
            <a:r>
              <a:rPr lang="en-US" altLang="zh-CN" dirty="0"/>
              <a:t>0x1a-0x1b: </a:t>
            </a:r>
            <a:r>
              <a:rPr lang="zh-CN" altLang="en-US" dirty="0"/>
              <a:t>说是存放文件起始地址的簇号，其实完全没有用到，固定置</a:t>
            </a:r>
            <a:r>
              <a:rPr lang="en-US" altLang="zh-CN" dirty="0"/>
              <a:t>0</a:t>
            </a:r>
            <a:r>
              <a:rPr lang="zh-CN" altLang="en-US" dirty="0"/>
              <a:t>。这里可以结合上面那个系统保留位扩大隐写数据的大小。</a:t>
            </a:r>
          </a:p>
        </p:txBody>
      </p:sp>
      <p:sp>
        <p:nvSpPr>
          <p:cNvPr id="7" name="文本框 6">
            <a:extLst>
              <a:ext uri="{FF2B5EF4-FFF2-40B4-BE49-F238E27FC236}">
                <a16:creationId xmlns:a16="http://schemas.microsoft.com/office/drawing/2014/main" id="{230FF94E-0691-47D0-83A7-4261D0EB6597}"/>
              </a:ext>
            </a:extLst>
          </p:cNvPr>
          <p:cNvSpPr txBox="1"/>
          <p:nvPr/>
        </p:nvSpPr>
        <p:spPr>
          <a:xfrm>
            <a:off x="421240" y="2023993"/>
            <a:ext cx="4024045" cy="3693319"/>
          </a:xfrm>
          <a:prstGeom prst="rect">
            <a:avLst/>
          </a:prstGeom>
          <a:noFill/>
        </p:spPr>
        <p:txBody>
          <a:bodyPr wrap="square" rtlCol="0">
            <a:spAutoFit/>
          </a:bodyPr>
          <a:lstStyle/>
          <a:p>
            <a:r>
              <a:rPr lang="en-US" altLang="zh-CN" dirty="0"/>
              <a:t>0x1c-0x1f: </a:t>
            </a:r>
            <a:r>
              <a:rPr lang="zh-CN" altLang="en-US" dirty="0"/>
              <a:t>用</a:t>
            </a:r>
            <a:r>
              <a:rPr lang="en-US" altLang="zh-CN" dirty="0"/>
              <a:t>utf-16</a:t>
            </a:r>
            <a:r>
              <a:rPr lang="zh-CN" altLang="en-US" dirty="0"/>
              <a:t>格式存储的部分文件名。这里为</a:t>
            </a:r>
            <a:r>
              <a:rPr lang="en-US" altLang="zh-CN" dirty="0"/>
              <a:t>me.(</a:t>
            </a:r>
            <a:r>
              <a:rPr lang="zh-CN" altLang="en-US" dirty="0"/>
              <a:t>另外，若长目录项的文件名没有使用到的数据区默认用</a:t>
            </a:r>
            <a:r>
              <a:rPr lang="en-US" altLang="zh-CN" dirty="0"/>
              <a:t>0xff</a:t>
            </a:r>
            <a:r>
              <a:rPr lang="zh-CN" altLang="en-US" dirty="0"/>
              <a:t>填充。这里最后两字节为</a:t>
            </a:r>
            <a:r>
              <a:rPr lang="en-US" altLang="zh-CN" dirty="0"/>
              <a:t>0000</a:t>
            </a:r>
            <a:r>
              <a:rPr lang="zh-CN" altLang="en-US" dirty="0"/>
              <a:t>的原因是文件名作为字符串，需要用</a:t>
            </a:r>
            <a:r>
              <a:rPr lang="en-US" altLang="zh-CN" dirty="0"/>
              <a:t>00</a:t>
            </a:r>
            <a:r>
              <a:rPr lang="zh-CN" altLang="en-US" dirty="0"/>
              <a:t>截断，所以最后的</a:t>
            </a:r>
            <a:r>
              <a:rPr lang="en-US" altLang="zh-CN" dirty="0"/>
              <a:t>0000</a:t>
            </a:r>
            <a:r>
              <a:rPr lang="zh-CN" altLang="en-US" dirty="0"/>
              <a:t>其实是文件名的一部分，这里刚好用完，所以没有用到</a:t>
            </a:r>
            <a:r>
              <a:rPr lang="en-US" altLang="zh-CN" dirty="0"/>
              <a:t>0xff</a:t>
            </a:r>
            <a:r>
              <a:rPr lang="zh-CN" altLang="en-US" dirty="0"/>
              <a:t>填充多余空间</a:t>
            </a:r>
            <a:r>
              <a:rPr lang="en-US" altLang="zh-CN" dirty="0"/>
              <a:t>)</a:t>
            </a:r>
          </a:p>
          <a:p>
            <a:endParaRPr lang="en-US" altLang="zh-CN" dirty="0"/>
          </a:p>
          <a:p>
            <a:r>
              <a:rPr lang="zh-CN" altLang="en-US" dirty="0"/>
              <a:t>再往下看，长目录项已经结束，这里是一个短目录项，用来记录上面那组长目录项记录的名字所对应的文件（夹）的基础信息。</a:t>
            </a:r>
          </a:p>
        </p:txBody>
      </p:sp>
      <p:cxnSp>
        <p:nvCxnSpPr>
          <p:cNvPr id="10" name="直接连接符 9">
            <a:extLst>
              <a:ext uri="{FF2B5EF4-FFF2-40B4-BE49-F238E27FC236}">
                <a16:creationId xmlns:a16="http://schemas.microsoft.com/office/drawing/2014/main" id="{EF5DEC55-CCF3-45CB-9233-086F3149F10F}"/>
              </a:ext>
            </a:extLst>
          </p:cNvPr>
          <p:cNvCxnSpPr/>
          <p:nvPr/>
        </p:nvCxnSpPr>
        <p:spPr>
          <a:xfrm>
            <a:off x="4685016" y="2280862"/>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AA77C8C7-4FB8-4F71-A4A1-C66A35731599}"/>
              </a:ext>
            </a:extLst>
          </p:cNvPr>
          <p:cNvCxnSpPr/>
          <p:nvPr/>
        </p:nvCxnSpPr>
        <p:spPr>
          <a:xfrm>
            <a:off x="4685016" y="2505182"/>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7223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pic>
        <p:nvPicPr>
          <p:cNvPr id="36866" name="Picture 2" descr="20210902153926">
            <a:extLst>
              <a:ext uri="{FF2B5EF4-FFF2-40B4-BE49-F238E27FC236}">
                <a16:creationId xmlns:a16="http://schemas.microsoft.com/office/drawing/2014/main" id="{7E33CC2A-1F63-4220-91EA-81D876DD6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368" y="1537565"/>
            <a:ext cx="7211363" cy="466617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C6808F8-E5A4-4DF3-956F-EF02B3066C70}"/>
              </a:ext>
            </a:extLst>
          </p:cNvPr>
          <p:cNvSpPr txBox="1"/>
          <p:nvPr/>
        </p:nvSpPr>
        <p:spPr>
          <a:xfrm>
            <a:off x="421240" y="1679426"/>
            <a:ext cx="3833101" cy="3970318"/>
          </a:xfrm>
          <a:prstGeom prst="rect">
            <a:avLst/>
          </a:prstGeom>
          <a:noFill/>
        </p:spPr>
        <p:txBody>
          <a:bodyPr wrap="square" rtlCol="0">
            <a:spAutoFit/>
          </a:bodyPr>
          <a:lstStyle/>
          <a:p>
            <a:r>
              <a:rPr lang="en-US" altLang="zh-CN" dirty="0"/>
              <a:t>0x00-0x07: </a:t>
            </a:r>
            <a:r>
              <a:rPr lang="zh-CN" altLang="en-US" dirty="0"/>
              <a:t>长文件名对应的短名。这里为</a:t>
            </a:r>
            <a:r>
              <a:rPr lang="en-US" altLang="zh-CN" dirty="0"/>
              <a:t>SYSTEM~1.</a:t>
            </a:r>
          </a:p>
          <a:p>
            <a:r>
              <a:rPr lang="en-US" altLang="zh-CN" dirty="0"/>
              <a:t>0x08-0x0a: </a:t>
            </a:r>
            <a:r>
              <a:rPr lang="zh-CN" altLang="en-US" dirty="0"/>
              <a:t>文件扩展名，文件夹没有扩展名，故为三个空格</a:t>
            </a:r>
            <a:r>
              <a:rPr lang="en-US" altLang="zh-CN" dirty="0"/>
              <a:t>.</a:t>
            </a:r>
          </a:p>
          <a:p>
            <a:r>
              <a:rPr lang="en-US" altLang="zh-CN" dirty="0"/>
              <a:t>0x0b : 0x16</a:t>
            </a:r>
            <a:r>
              <a:rPr lang="zh-CN" altLang="en-US" dirty="0"/>
              <a:t>，代表是隐藏的系统级目录</a:t>
            </a:r>
          </a:p>
          <a:p>
            <a:r>
              <a:rPr lang="en-US" altLang="zh-CN" dirty="0"/>
              <a:t>0x0c : </a:t>
            </a:r>
            <a:r>
              <a:rPr lang="zh-CN" altLang="en-US" dirty="0"/>
              <a:t>保留位。</a:t>
            </a:r>
          </a:p>
          <a:p>
            <a:r>
              <a:rPr lang="en-US" altLang="zh-CN" dirty="0"/>
              <a:t>0x0d : </a:t>
            </a:r>
            <a:r>
              <a:rPr lang="zh-CN" altLang="en-US" dirty="0"/>
              <a:t>创建时间的</a:t>
            </a:r>
            <a:r>
              <a:rPr lang="en-US" altLang="zh-CN" dirty="0"/>
              <a:t>10</a:t>
            </a:r>
            <a:r>
              <a:rPr lang="zh-CN" altLang="en-US" dirty="0"/>
              <a:t>毫秒位</a:t>
            </a:r>
          </a:p>
          <a:p>
            <a:r>
              <a:rPr lang="en-US" altLang="zh-CN" dirty="0"/>
              <a:t>0x0e-0x0f: </a:t>
            </a:r>
            <a:r>
              <a:rPr lang="zh-CN" altLang="en-US" dirty="0"/>
              <a:t>文件创建时间 </a:t>
            </a:r>
            <a:r>
              <a:rPr lang="en-US" altLang="zh-CN" dirty="0"/>
              <a:t>68b5</a:t>
            </a:r>
            <a:r>
              <a:rPr lang="zh-CN" altLang="en-US" dirty="0"/>
              <a:t>，考虑小端序，实际为：</a:t>
            </a:r>
            <a:r>
              <a:rPr lang="en-US" altLang="zh-CN" dirty="0"/>
              <a:t>b568</a:t>
            </a:r>
            <a:r>
              <a:rPr lang="zh-CN" altLang="en-US" dirty="0"/>
              <a:t>，可解析出时间为：</a:t>
            </a:r>
            <a:r>
              <a:rPr lang="en-US" altLang="zh-CN" dirty="0"/>
              <a:t>22:43:16</a:t>
            </a:r>
          </a:p>
          <a:p>
            <a:r>
              <a:rPr lang="en-US" altLang="zh-CN" dirty="0"/>
              <a:t>0x10-0x11: </a:t>
            </a:r>
            <a:r>
              <a:rPr lang="zh-CN" altLang="en-US" dirty="0"/>
              <a:t>文件创建日期 </a:t>
            </a:r>
            <a:r>
              <a:rPr lang="en-US" altLang="zh-CN" dirty="0"/>
              <a:t>aa52</a:t>
            </a:r>
            <a:r>
              <a:rPr lang="zh-CN" altLang="en-US" dirty="0"/>
              <a:t>，考虑小端序，实际为：</a:t>
            </a:r>
            <a:r>
              <a:rPr lang="en-US" altLang="zh-CN" dirty="0"/>
              <a:t>52aa</a:t>
            </a:r>
            <a:r>
              <a:rPr lang="zh-CN" altLang="en-US" dirty="0"/>
              <a:t>，可解析出日期为：</a:t>
            </a:r>
            <a:r>
              <a:rPr lang="en-US" altLang="zh-CN" dirty="0"/>
              <a:t>2021-05-10</a:t>
            </a:r>
            <a:endParaRPr lang="zh-CN" altLang="en-US" dirty="0"/>
          </a:p>
        </p:txBody>
      </p:sp>
      <p:sp>
        <p:nvSpPr>
          <p:cNvPr id="7" name="文本框 6">
            <a:extLst>
              <a:ext uri="{FF2B5EF4-FFF2-40B4-BE49-F238E27FC236}">
                <a16:creationId xmlns:a16="http://schemas.microsoft.com/office/drawing/2014/main" id="{230FF94E-0691-47D0-83A7-4261D0EB6597}"/>
              </a:ext>
            </a:extLst>
          </p:cNvPr>
          <p:cNvSpPr txBox="1"/>
          <p:nvPr/>
        </p:nvSpPr>
        <p:spPr>
          <a:xfrm>
            <a:off x="421240" y="2023993"/>
            <a:ext cx="4024045" cy="2585323"/>
          </a:xfrm>
          <a:prstGeom prst="rect">
            <a:avLst/>
          </a:prstGeom>
          <a:noFill/>
        </p:spPr>
        <p:txBody>
          <a:bodyPr wrap="square" rtlCol="0">
            <a:spAutoFit/>
          </a:bodyPr>
          <a:lstStyle/>
          <a:p>
            <a:r>
              <a:rPr lang="en-US" altLang="zh-CN" dirty="0"/>
              <a:t>0x12-0x13: </a:t>
            </a:r>
            <a:r>
              <a:rPr lang="zh-CN" altLang="en-US" dirty="0"/>
              <a:t>文件最后访问日期。</a:t>
            </a:r>
          </a:p>
          <a:p>
            <a:r>
              <a:rPr lang="en-US" altLang="zh-CN" dirty="0"/>
              <a:t>0x14-0x15: </a:t>
            </a:r>
            <a:r>
              <a:rPr lang="zh-CN" altLang="en-US" dirty="0"/>
              <a:t>起始簇号高</a:t>
            </a:r>
            <a:r>
              <a:rPr lang="en-US" altLang="zh-CN" dirty="0"/>
              <a:t>16</a:t>
            </a:r>
            <a:r>
              <a:rPr lang="zh-CN" altLang="en-US" dirty="0"/>
              <a:t>位，依旧小端序。</a:t>
            </a:r>
          </a:p>
          <a:p>
            <a:r>
              <a:rPr lang="en-US" altLang="zh-CN" dirty="0"/>
              <a:t>0x16-0x17: </a:t>
            </a:r>
            <a:r>
              <a:rPr lang="zh-CN" altLang="en-US" dirty="0"/>
              <a:t>文件最近修改时间。</a:t>
            </a:r>
          </a:p>
          <a:p>
            <a:r>
              <a:rPr lang="en-US" altLang="zh-CN" dirty="0"/>
              <a:t>0x18-0x19: </a:t>
            </a:r>
            <a:r>
              <a:rPr lang="zh-CN" altLang="en-US" dirty="0"/>
              <a:t>文件最近修改日期。</a:t>
            </a:r>
          </a:p>
          <a:p>
            <a:r>
              <a:rPr lang="en-US" altLang="zh-CN" dirty="0"/>
              <a:t>0x1a-0x1b: </a:t>
            </a:r>
            <a:r>
              <a:rPr lang="zh-CN" altLang="en-US" dirty="0"/>
              <a:t>起始簇号高</a:t>
            </a:r>
            <a:r>
              <a:rPr lang="en-US" altLang="zh-CN" dirty="0"/>
              <a:t>16</a:t>
            </a:r>
            <a:r>
              <a:rPr lang="zh-CN" altLang="en-US" dirty="0"/>
              <a:t>位，依旧小端序。这里相当于 </a:t>
            </a:r>
            <a:r>
              <a:rPr lang="en-US" altLang="zh-CN" dirty="0"/>
              <a:t>3</a:t>
            </a:r>
          </a:p>
          <a:p>
            <a:r>
              <a:rPr lang="en-US" altLang="zh-CN" dirty="0"/>
              <a:t>0x1c-0x1f: </a:t>
            </a:r>
            <a:r>
              <a:rPr lang="zh-CN" altLang="en-US" dirty="0"/>
              <a:t>文件长度，小端序。目录没有长度属性，故置零。</a:t>
            </a:r>
          </a:p>
        </p:txBody>
      </p:sp>
      <p:cxnSp>
        <p:nvCxnSpPr>
          <p:cNvPr id="10" name="直接连接符 9">
            <a:extLst>
              <a:ext uri="{FF2B5EF4-FFF2-40B4-BE49-F238E27FC236}">
                <a16:creationId xmlns:a16="http://schemas.microsoft.com/office/drawing/2014/main" id="{EF5DEC55-CCF3-45CB-9233-086F3149F10F}"/>
              </a:ext>
            </a:extLst>
          </p:cNvPr>
          <p:cNvCxnSpPr/>
          <p:nvPr/>
        </p:nvCxnSpPr>
        <p:spPr>
          <a:xfrm>
            <a:off x="4685016" y="2732925"/>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AA77C8C7-4FB8-4F71-A4A1-C66A35731599}"/>
              </a:ext>
            </a:extLst>
          </p:cNvPr>
          <p:cNvCxnSpPr/>
          <p:nvPr/>
        </p:nvCxnSpPr>
        <p:spPr>
          <a:xfrm>
            <a:off x="4685016" y="2936697"/>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5012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文件簇号</a:t>
            </a:r>
          </a:p>
        </p:txBody>
      </p:sp>
      <p:pic>
        <p:nvPicPr>
          <p:cNvPr id="4" name="图片 3">
            <a:extLst>
              <a:ext uri="{FF2B5EF4-FFF2-40B4-BE49-F238E27FC236}">
                <a16:creationId xmlns:a16="http://schemas.microsoft.com/office/drawing/2014/main" id="{7627BE4E-081F-4AC5-9B6A-F375C65955A5}"/>
              </a:ext>
            </a:extLst>
          </p:cNvPr>
          <p:cNvPicPr>
            <a:picLocks noChangeAspect="1"/>
          </p:cNvPicPr>
          <p:nvPr/>
        </p:nvPicPr>
        <p:blipFill>
          <a:blip r:embed="rId2"/>
          <a:stretch>
            <a:fillRect/>
          </a:stretch>
        </p:blipFill>
        <p:spPr>
          <a:xfrm>
            <a:off x="1191369" y="1656879"/>
            <a:ext cx="9809261" cy="4261036"/>
          </a:xfrm>
          <a:prstGeom prst="rect">
            <a:avLst/>
          </a:prstGeom>
        </p:spPr>
      </p:pic>
    </p:spTree>
    <p:extLst>
      <p:ext uri="{BB962C8B-B14F-4D97-AF65-F5344CB8AC3E}">
        <p14:creationId xmlns:p14="http://schemas.microsoft.com/office/powerpoint/2010/main" val="4217109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90798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采用类对象解析目录项数据</a:t>
            </a:r>
          </a:p>
        </p:txBody>
      </p:sp>
      <p:sp>
        <p:nvSpPr>
          <p:cNvPr id="6" name="文本框 5">
            <a:extLst>
              <a:ext uri="{FF2B5EF4-FFF2-40B4-BE49-F238E27FC236}">
                <a16:creationId xmlns:a16="http://schemas.microsoft.com/office/drawing/2014/main" id="{C69BA202-4F5A-4F35-A726-A5ACFE3E44A7}"/>
              </a:ext>
            </a:extLst>
          </p:cNvPr>
          <p:cNvSpPr txBox="1"/>
          <p:nvPr/>
        </p:nvSpPr>
        <p:spPr>
          <a:xfrm>
            <a:off x="649840" y="1338961"/>
            <a:ext cx="10892320" cy="5355312"/>
          </a:xfrm>
          <a:prstGeom prst="rect">
            <a:avLst/>
          </a:prstGeom>
          <a:solidFill>
            <a:schemeClr val="tx1"/>
          </a:solidFill>
        </p:spPr>
        <p:txBody>
          <a:bodyPr wrap="square">
            <a:spAutoFit/>
          </a:bodyPr>
          <a:lstStyle/>
          <a:p>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class</a:t>
            </a:r>
            <a:r>
              <a:rPr lang="en-US" altLang="zh-CN" b="0" dirty="0">
                <a:solidFill>
                  <a:srgbClr val="D4D4D4"/>
                </a:solidFill>
                <a:effectLst/>
                <a:latin typeface="Consolas" panose="020B0609020204030204" pitchFamily="49" charset="0"/>
              </a:rPr>
              <a:t> </a:t>
            </a:r>
            <a:r>
              <a:rPr lang="en-US" altLang="zh-CN" b="0" dirty="0" err="1">
                <a:solidFill>
                  <a:srgbClr val="4EC9B0"/>
                </a:solidFill>
                <a:effectLst/>
                <a:latin typeface="Consolas" panose="020B0609020204030204" pitchFamily="49" charset="0"/>
              </a:rPr>
              <a:t>Directory_entry</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def</a:t>
            </a:r>
            <a:r>
              <a:rPr lang="en-US" altLang="zh-CN" b="0" dirty="0">
                <a:solidFill>
                  <a:srgbClr val="D4D4D4"/>
                </a:solidFill>
                <a:effectLst/>
                <a:latin typeface="Consolas" panose="020B0609020204030204" pitchFamily="49" charset="0"/>
              </a:rPr>
              <a:t> </a:t>
            </a:r>
            <a:r>
              <a:rPr lang="en-US" altLang="zh-CN" b="0" dirty="0">
                <a:solidFill>
                  <a:srgbClr val="DCDCAA"/>
                </a:solidFill>
                <a:effectLst/>
                <a:latin typeface="Consolas" panose="020B0609020204030204" pitchFamily="49" charset="0"/>
              </a:rPr>
              <a:t>__</a:t>
            </a:r>
            <a:r>
              <a:rPr lang="en-US" altLang="zh-CN" b="0" dirty="0" err="1">
                <a:solidFill>
                  <a:srgbClr val="DCDCAA"/>
                </a:solidFill>
                <a:effectLst/>
                <a:latin typeface="Consolas" panose="020B0609020204030204" pitchFamily="49" charset="0"/>
              </a:rPr>
              <a:t>init</a:t>
            </a:r>
            <a:r>
              <a:rPr lang="en-US" altLang="zh-CN" b="0" dirty="0">
                <a:solidFill>
                  <a:srgbClr val="DCDCAA"/>
                </a:solidFill>
                <a:effectLst/>
                <a:latin typeface="Consolas" panose="020B0609020204030204" pitchFamily="49" charset="0"/>
              </a:rPr>
              <a:t>__</a:t>
            </a:r>
            <a:r>
              <a:rPr lang="en-US" altLang="zh-CN" b="0" dirty="0">
                <a:solidFill>
                  <a:srgbClr val="D4D4D4"/>
                </a:solidFill>
                <a:effectLst/>
                <a:latin typeface="Consolas" panose="020B0609020204030204" pitchFamily="49" charset="0"/>
              </a:rPr>
              <a:t>(</a:t>
            </a:r>
            <a:r>
              <a:rPr lang="en-US" altLang="zh-CN" b="0" dirty="0" err="1">
                <a:solidFill>
                  <a:srgbClr val="9CDCFE"/>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a:t>
            </a:r>
            <a:r>
              <a:rPr lang="en-US" altLang="zh-CN" b="0" dirty="0" err="1">
                <a:solidFill>
                  <a:srgbClr val="9CDCFE"/>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 = data</a:t>
            </a:r>
          </a:p>
          <a:p>
            <a:r>
              <a:rPr lang="en-US" altLang="zh-CN" b="0" dirty="0">
                <a:solidFill>
                  <a:srgbClr val="D4D4D4"/>
                </a:solidFill>
                <a:effectLst/>
                <a:latin typeface="Consolas" panose="020B0609020204030204" pitchFamily="49" charset="0"/>
              </a:rPr>
              <a:t>            </a:t>
            </a:r>
            <a:r>
              <a:rPr lang="en-US" altLang="zh-CN" b="0" dirty="0">
                <a:solidFill>
                  <a:srgbClr val="C586C0"/>
                </a:solidFill>
                <a:effectLst/>
                <a:latin typeface="Consolas" panose="020B0609020204030204" pitchFamily="49" charset="0"/>
              </a:rPr>
              <a:t>if</a:t>
            </a:r>
            <a:r>
              <a:rPr lang="en-US" altLang="zh-CN" b="0" dirty="0">
                <a:solidFill>
                  <a:srgbClr val="D4D4D4"/>
                </a:solidFill>
                <a:effectLst/>
                <a:latin typeface="Consolas" panose="020B0609020204030204" pitchFamily="49" charset="0"/>
              </a:rPr>
              <a:t> data[</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b</a:t>
            </a:r>
            <a:r>
              <a:rPr lang="en-US" altLang="zh-CN" b="0" dirty="0">
                <a:solidFill>
                  <a:srgbClr val="D4D4D4"/>
                </a:solidFill>
                <a:effectLst/>
                <a:latin typeface="Consolas" panose="020B0609020204030204" pitchFamily="49" charset="0"/>
              </a:rPr>
              <a:t>] == </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f</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.long_filename</a:t>
            </a:r>
            <a:r>
              <a:rPr lang="en-US" altLang="zh-CN" b="0" dirty="0">
                <a:solidFill>
                  <a:srgbClr val="D4D4D4"/>
                </a:solidFill>
                <a:effectLst/>
                <a:latin typeface="Consolas" panose="020B0609020204030204" pitchFamily="49" charset="0"/>
              </a:rPr>
              <a:t>()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.type</a:t>
            </a:r>
            <a:r>
              <a:rPr lang="en-US" altLang="zh-CN" b="0" dirty="0">
                <a:solidFill>
                  <a:srgbClr val="D4D4D4"/>
                </a:solidFill>
                <a:effectLst/>
                <a:latin typeface="Consolas" panose="020B0609020204030204" pitchFamily="49" charset="0"/>
              </a:rPr>
              <a:t> = </a:t>
            </a:r>
            <a:r>
              <a:rPr lang="en-US" altLang="zh-CN" b="0" dirty="0">
                <a:solidFill>
                  <a:srgbClr val="B5CEA8"/>
                </a:solidFill>
                <a:effectLst/>
                <a:latin typeface="Consolas" panose="020B0609020204030204" pitchFamily="49" charset="0"/>
              </a:rPr>
              <a:t>1</a:t>
            </a:r>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            </a:t>
            </a:r>
            <a:r>
              <a:rPr lang="en-US" altLang="zh-CN" b="0" dirty="0">
                <a:solidFill>
                  <a:srgbClr val="C586C0"/>
                </a:solidFill>
                <a:effectLst/>
                <a:latin typeface="Consolas" panose="020B0609020204030204" pitchFamily="49" charset="0"/>
              </a:rPr>
              <a:t>else</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.short_filename</a:t>
            </a:r>
            <a:r>
              <a:rPr lang="en-US" altLang="zh-CN" b="0" dirty="0">
                <a:solidFill>
                  <a:srgbClr val="D4D4D4"/>
                </a:solidFill>
                <a:effectLst/>
                <a:latin typeface="Consolas" panose="020B0609020204030204" pitchFamily="49" charset="0"/>
              </a:rPr>
              <a:t>()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.type</a:t>
            </a:r>
            <a:r>
              <a:rPr lang="en-US" altLang="zh-CN" b="0" dirty="0">
                <a:solidFill>
                  <a:srgbClr val="D4D4D4"/>
                </a:solidFill>
                <a:effectLst/>
                <a:latin typeface="Consolas" panose="020B0609020204030204" pitchFamily="49" charset="0"/>
              </a:rPr>
              <a:t> = </a:t>
            </a:r>
            <a:r>
              <a:rPr lang="en-US" altLang="zh-CN" b="0" dirty="0">
                <a:solidFill>
                  <a:srgbClr val="B5CEA8"/>
                </a:solidFill>
                <a:effectLst/>
                <a:latin typeface="Consolas" panose="020B0609020204030204" pitchFamily="49" charset="0"/>
              </a:rPr>
              <a:t>0</a:t>
            </a:r>
            <a:endParaRPr lang="en-US" altLang="zh-CN" b="0" dirty="0">
              <a:solidFill>
                <a:srgbClr val="D4D4D4"/>
              </a:solidFill>
              <a:effectLst/>
              <a:latin typeface="Consolas" panose="020B0609020204030204" pitchFamily="49" charset="0"/>
            </a:endParaRPr>
          </a:p>
          <a:p>
            <a:br>
              <a:rPr lang="en-US" altLang="zh-CN" b="0" dirty="0">
                <a:solidFill>
                  <a:srgbClr val="D4D4D4"/>
                </a:solidFill>
                <a:effectLst/>
                <a:latin typeface="Consolas" panose="020B0609020204030204" pitchFamily="49" charset="0"/>
              </a:rPr>
            </a:br>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def</a:t>
            </a:r>
            <a:r>
              <a:rPr lang="en-US" altLang="zh-CN" b="0" dirty="0">
                <a:solidFill>
                  <a:srgbClr val="D4D4D4"/>
                </a:solidFill>
                <a:effectLst/>
                <a:latin typeface="Consolas" panose="020B0609020204030204" pitchFamily="49" charset="0"/>
              </a:rPr>
              <a:t> </a:t>
            </a:r>
            <a:r>
              <a:rPr lang="en-US" altLang="zh-CN" b="0" dirty="0" err="1">
                <a:solidFill>
                  <a:srgbClr val="DCDCAA"/>
                </a:solidFill>
                <a:effectLst/>
                <a:latin typeface="Consolas" panose="020B0609020204030204" pitchFamily="49" charset="0"/>
              </a:rPr>
              <a:t>long_filename</a:t>
            </a:r>
            <a:r>
              <a:rPr lang="en-US" altLang="zh-CN" b="0" dirty="0">
                <a:solidFill>
                  <a:srgbClr val="D4D4D4"/>
                </a:solidFill>
                <a:effectLst/>
                <a:latin typeface="Consolas" panose="020B0609020204030204" pitchFamily="49" charset="0"/>
              </a:rPr>
              <a:t>(</a:t>
            </a:r>
            <a:r>
              <a:rPr lang="en-US" altLang="zh-CN" b="0" dirty="0">
                <a:solidFill>
                  <a:srgbClr val="9CDCFE"/>
                </a:solidFill>
                <a:effectLst/>
                <a:latin typeface="Consolas" panose="020B0609020204030204" pitchFamily="49" charset="0"/>
              </a:rPr>
              <a:t>self</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.final</a:t>
            </a:r>
            <a:r>
              <a:rPr lang="en-US" altLang="zh-CN" b="0" dirty="0">
                <a:solidFill>
                  <a:srgbClr val="D4D4D4"/>
                </a:solidFill>
                <a:effectLst/>
                <a:latin typeface="Consolas" panose="020B0609020204030204" pitchFamily="49" charset="0"/>
              </a:rPr>
              <a:t>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0</a:t>
            </a:r>
            <a:r>
              <a:rPr lang="en-US" altLang="zh-CN" b="0" dirty="0">
                <a:solidFill>
                  <a:srgbClr val="D4D4D4"/>
                </a:solidFill>
                <a:effectLst/>
                <a:latin typeface="Consolas" panose="020B0609020204030204" pitchFamily="49" charset="0"/>
              </a:rPr>
              <a:t>] &gt;&gt; </a:t>
            </a:r>
            <a:r>
              <a:rPr lang="en-US" altLang="zh-CN" b="0" dirty="0">
                <a:solidFill>
                  <a:srgbClr val="B5CEA8"/>
                </a:solidFill>
                <a:effectLst/>
                <a:latin typeface="Consolas" panose="020B0609020204030204" pitchFamily="49" charset="0"/>
              </a:rPr>
              <a:t>6</a:t>
            </a:r>
            <a:r>
              <a:rPr lang="en-US" altLang="zh-CN" b="0" dirty="0">
                <a:solidFill>
                  <a:srgbClr val="D4D4D4"/>
                </a:solidFill>
                <a:effectLst/>
                <a:latin typeface="Consolas" panose="020B0609020204030204" pitchFamily="49" charset="0"/>
              </a:rPr>
              <a:t>) &amp; </a:t>
            </a:r>
            <a:r>
              <a:rPr lang="en-US" altLang="zh-CN" b="0" dirty="0">
                <a:solidFill>
                  <a:srgbClr val="B5CEA8"/>
                </a:solidFill>
                <a:effectLst/>
                <a:latin typeface="Consolas" panose="020B0609020204030204" pitchFamily="49" charset="0"/>
              </a:rPr>
              <a:t>1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.num</a:t>
            </a:r>
            <a:r>
              <a:rPr lang="en-US" altLang="zh-CN" b="0" dirty="0">
                <a:solidFill>
                  <a:srgbClr val="D4D4D4"/>
                </a:solidFill>
                <a:effectLst/>
                <a:latin typeface="Consolas" panose="020B0609020204030204" pitchFamily="49" charset="0"/>
              </a:rPr>
              <a:t>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0</a:t>
            </a:r>
            <a:r>
              <a:rPr lang="en-US" altLang="zh-CN" b="0" dirty="0">
                <a:solidFill>
                  <a:srgbClr val="D4D4D4"/>
                </a:solidFill>
                <a:effectLst/>
                <a:latin typeface="Consolas" panose="020B0609020204030204" pitchFamily="49" charset="0"/>
              </a:rPr>
              <a:t>] &amp; </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1f</a:t>
            </a:r>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self</a:t>
            </a:r>
            <a:r>
              <a:rPr lang="en-US" altLang="zh-CN" b="0" dirty="0">
                <a:solidFill>
                  <a:srgbClr val="D4D4D4"/>
                </a:solidFill>
                <a:effectLst/>
                <a:latin typeface="Consolas" panose="020B0609020204030204" pitchFamily="49" charset="0"/>
              </a:rPr>
              <a:t>.name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1</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b</a:t>
            </a:r>
            <a:r>
              <a:rPr lang="en-US" altLang="zh-CN" b="0" dirty="0">
                <a:solidFill>
                  <a:srgbClr val="D4D4D4"/>
                </a:solidFill>
                <a:effectLst/>
                <a:latin typeface="Consolas" panose="020B0609020204030204" pitchFamily="49" charset="0"/>
              </a:rPr>
              <a:t>].decode(</a:t>
            </a:r>
            <a:r>
              <a:rPr lang="en-US" altLang="zh-CN" b="0" dirty="0">
                <a:solidFill>
                  <a:srgbClr val="CE9178"/>
                </a:solidFill>
                <a:effectLst/>
                <a:latin typeface="Consolas" panose="020B0609020204030204" pitchFamily="49" charset="0"/>
              </a:rPr>
              <a:t>"utf-16"</a:t>
            </a:r>
            <a:r>
              <a:rPr lang="en-US" altLang="zh-CN" b="0" dirty="0">
                <a:solidFill>
                  <a:srgbClr val="D4D4D4"/>
                </a:solidFill>
                <a:effectLst/>
                <a:latin typeface="Consolas" panose="020B0609020204030204" pitchFamily="49" charset="0"/>
              </a:rPr>
              <a:t>)+</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e</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1a</a:t>
            </a:r>
            <a:r>
              <a:rPr lang="en-US" altLang="zh-CN" b="0" dirty="0">
                <a:solidFill>
                  <a:srgbClr val="D4D4D4"/>
                </a:solidFill>
                <a:effectLst/>
                <a:latin typeface="Consolas" panose="020B0609020204030204" pitchFamily="49" charset="0"/>
              </a:rPr>
              <a:t>].decode(</a:t>
            </a:r>
            <a:r>
              <a:rPr lang="en-US" altLang="zh-CN" b="0" dirty="0">
                <a:solidFill>
                  <a:srgbClr val="CE9178"/>
                </a:solidFill>
                <a:effectLst/>
                <a:latin typeface="Consolas" panose="020B0609020204030204" pitchFamily="49" charset="0"/>
              </a:rPr>
              <a:t>"utf-16"</a:t>
            </a:r>
            <a:r>
              <a:rPr lang="en-US" altLang="zh-CN" b="0" dirty="0">
                <a:solidFill>
                  <a:srgbClr val="D4D4D4"/>
                </a:solidFill>
                <a:effectLst/>
                <a:latin typeface="Consolas" panose="020B0609020204030204" pitchFamily="49" charset="0"/>
              </a:rPr>
              <a:t>)+</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4</a:t>
            </a:r>
            <a:r>
              <a:rPr lang="en-US" altLang="zh-CN" b="0" dirty="0">
                <a:solidFill>
                  <a:srgbClr val="D4D4D4"/>
                </a:solidFill>
                <a:effectLst/>
                <a:latin typeface="Consolas" panose="020B0609020204030204" pitchFamily="49" charset="0"/>
              </a:rPr>
              <a:t>:].decode(</a:t>
            </a:r>
            <a:r>
              <a:rPr lang="en-US" altLang="zh-CN" b="0" dirty="0">
                <a:solidFill>
                  <a:srgbClr val="CE9178"/>
                </a:solidFill>
                <a:effectLst/>
                <a:latin typeface="Consolas" panose="020B0609020204030204" pitchFamily="49" charset="0"/>
              </a:rPr>
              <a:t>"utf-16"</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p>
          <a:p>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def</a:t>
            </a:r>
            <a:r>
              <a:rPr lang="en-US" altLang="zh-CN" b="0" dirty="0">
                <a:solidFill>
                  <a:srgbClr val="D4D4D4"/>
                </a:solidFill>
                <a:effectLst/>
                <a:latin typeface="Consolas" panose="020B0609020204030204" pitchFamily="49" charset="0"/>
              </a:rPr>
              <a:t> </a:t>
            </a:r>
            <a:r>
              <a:rPr lang="en-US" altLang="zh-CN" b="0" dirty="0" err="1">
                <a:solidFill>
                  <a:srgbClr val="DCDCAA"/>
                </a:solidFill>
                <a:effectLst/>
                <a:latin typeface="Consolas" panose="020B0609020204030204" pitchFamily="49" charset="0"/>
              </a:rPr>
              <a:t>short_filename</a:t>
            </a:r>
            <a:r>
              <a:rPr lang="en-US" altLang="zh-CN" b="0" dirty="0">
                <a:solidFill>
                  <a:srgbClr val="D4D4D4"/>
                </a:solidFill>
                <a:effectLst/>
                <a:latin typeface="Consolas" panose="020B0609020204030204" pitchFamily="49" charset="0"/>
              </a:rPr>
              <a:t>(</a:t>
            </a:r>
            <a:r>
              <a:rPr lang="en-US" altLang="zh-CN" b="0" dirty="0">
                <a:solidFill>
                  <a:srgbClr val="9CDCFE"/>
                </a:solidFill>
                <a:effectLst/>
                <a:latin typeface="Consolas" panose="020B0609020204030204" pitchFamily="49" charset="0"/>
              </a:rPr>
              <a:t>self</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self</a:t>
            </a:r>
            <a:r>
              <a:rPr lang="en-US" altLang="zh-CN" b="0" dirty="0">
                <a:solidFill>
                  <a:srgbClr val="D4D4D4"/>
                </a:solidFill>
                <a:effectLst/>
                <a:latin typeface="Consolas" panose="020B0609020204030204" pitchFamily="49" charset="0"/>
              </a:rPr>
              <a:t>.name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8</a:t>
            </a:r>
            <a:r>
              <a:rPr lang="en-US" altLang="zh-CN" b="0" dirty="0">
                <a:solidFill>
                  <a:srgbClr val="D4D4D4"/>
                </a:solidFill>
                <a:effectLst/>
                <a:latin typeface="Consolas" panose="020B0609020204030204" pitchFamily="49" charset="0"/>
              </a:rPr>
              <a:t>].decode()</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.typename</a:t>
            </a:r>
            <a:r>
              <a:rPr lang="en-US" altLang="zh-CN" b="0" dirty="0">
                <a:solidFill>
                  <a:srgbClr val="D4D4D4"/>
                </a:solidFill>
                <a:effectLst/>
                <a:latin typeface="Consolas" panose="020B0609020204030204" pitchFamily="49" charset="0"/>
              </a:rPr>
              <a:t>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8</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11</a:t>
            </a:r>
            <a:r>
              <a:rPr lang="en-US" altLang="zh-CN" b="0" dirty="0">
                <a:solidFill>
                  <a:srgbClr val="D4D4D4"/>
                </a:solidFill>
                <a:effectLst/>
                <a:latin typeface="Consolas" panose="020B0609020204030204" pitchFamily="49" charset="0"/>
              </a:rPr>
              <a:t>].decode()</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.cluster_num</a:t>
            </a:r>
            <a:r>
              <a:rPr lang="en-US" altLang="zh-CN" b="0" dirty="0">
                <a:solidFill>
                  <a:srgbClr val="D4D4D4"/>
                </a:solidFill>
                <a:effectLst/>
                <a:latin typeface="Consolas" panose="020B0609020204030204" pitchFamily="49" charset="0"/>
              </a:rPr>
              <a:t> = </a:t>
            </a:r>
            <a:r>
              <a:rPr lang="en-US" altLang="zh-CN" b="0" dirty="0" err="1">
                <a:solidFill>
                  <a:srgbClr val="D4D4D4"/>
                </a:solidFill>
                <a:effectLst/>
                <a:latin typeface="Consolas" panose="020B0609020204030204" pitchFamily="49" charset="0"/>
              </a:rPr>
              <a:t>struct.unpack</a:t>
            </a:r>
            <a:r>
              <a:rPr lang="en-US" altLang="zh-CN" b="0" dirty="0">
                <a:solidFill>
                  <a:srgbClr val="D4D4D4"/>
                </a:solidFill>
                <a:effectLst/>
                <a:latin typeface="Consolas" panose="020B0609020204030204" pitchFamily="49" charset="0"/>
              </a:rPr>
              <a:t>(</a:t>
            </a:r>
            <a:r>
              <a:rPr lang="en-US" altLang="zh-CN" b="0" dirty="0">
                <a:solidFill>
                  <a:srgbClr val="CE9178"/>
                </a:solidFill>
                <a:effectLst/>
                <a:latin typeface="Consolas" panose="020B0609020204030204" pitchFamily="49" charset="0"/>
              </a:rPr>
              <a:t>'&lt;I'</a:t>
            </a:r>
            <a:r>
              <a:rPr lang="en-US" altLang="zh-CN" b="0" dirty="0">
                <a:solidFill>
                  <a:srgbClr val="D4D4D4"/>
                </a:solidFill>
                <a:effectLst/>
                <a:latin typeface="Consolas" panose="020B0609020204030204" pitchFamily="49" charset="0"/>
              </a:rPr>
              <a:t>,</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1a</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1c</a:t>
            </a:r>
            <a:r>
              <a:rPr lang="en-US" altLang="zh-CN" b="0" dirty="0">
                <a:solidFill>
                  <a:srgbClr val="D4D4D4"/>
                </a:solidFill>
                <a:effectLst/>
                <a:latin typeface="Consolas" panose="020B0609020204030204" pitchFamily="49" charset="0"/>
              </a:rPr>
              <a:t>]+</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14</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16</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0</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.length</a:t>
            </a:r>
            <a:r>
              <a:rPr lang="en-US" altLang="zh-CN" b="0" dirty="0">
                <a:solidFill>
                  <a:srgbClr val="D4D4D4"/>
                </a:solidFill>
                <a:effectLst/>
                <a:latin typeface="Consolas" panose="020B0609020204030204" pitchFamily="49" charset="0"/>
              </a:rPr>
              <a:t> = </a:t>
            </a:r>
            <a:r>
              <a:rPr lang="en-US" altLang="zh-CN" b="0" dirty="0" err="1">
                <a:solidFill>
                  <a:srgbClr val="D4D4D4"/>
                </a:solidFill>
                <a:effectLst/>
                <a:latin typeface="Consolas" panose="020B0609020204030204" pitchFamily="49" charset="0"/>
              </a:rPr>
              <a:t>struct.unpack</a:t>
            </a:r>
            <a:r>
              <a:rPr lang="en-US" altLang="zh-CN" b="0" dirty="0">
                <a:solidFill>
                  <a:srgbClr val="D4D4D4"/>
                </a:solidFill>
                <a:effectLst/>
                <a:latin typeface="Consolas" panose="020B0609020204030204" pitchFamily="49" charset="0"/>
              </a:rPr>
              <a:t>(</a:t>
            </a:r>
            <a:r>
              <a:rPr lang="en-US" altLang="zh-CN" b="0" dirty="0">
                <a:solidFill>
                  <a:srgbClr val="CE9178"/>
                </a:solidFill>
                <a:effectLst/>
                <a:latin typeface="Consolas" panose="020B0609020204030204" pitchFamily="49" charset="0"/>
              </a:rPr>
              <a:t>'&lt;I'</a:t>
            </a:r>
            <a:r>
              <a:rPr lang="en-US" altLang="zh-CN" b="0" dirty="0">
                <a:solidFill>
                  <a:srgbClr val="D4D4D4"/>
                </a:solidFill>
                <a:effectLst/>
                <a:latin typeface="Consolas" panose="020B0609020204030204" pitchFamily="49" charset="0"/>
              </a:rPr>
              <a:t>,</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4</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0</a:t>
            </a:r>
            <a:r>
              <a:rPr lang="en-US" altLang="zh-CN"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59490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821933" y="1587007"/>
            <a:ext cx="4988372" cy="4524315"/>
          </a:xfrm>
          <a:prstGeom prst="rect">
            <a:avLst/>
          </a:prstGeom>
          <a:noFill/>
        </p:spPr>
        <p:txBody>
          <a:bodyPr wrap="square" rtlCol="0">
            <a:spAutoFit/>
          </a:bodyPr>
          <a:lstStyle/>
          <a:p>
            <a:pPr algn="l"/>
            <a:r>
              <a:rPr lang="zh-CN" altLang="en-US" sz="2400" b="0" i="0" dirty="0">
                <a:solidFill>
                  <a:srgbClr val="333333"/>
                </a:solidFill>
                <a:effectLst/>
                <a:latin typeface="Helvetica Neue"/>
              </a:rPr>
              <a:t>现在需要想办法确认两个关键点，扇区大小，簇大小。</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扇区大小的通过被抹去的</a:t>
            </a:r>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扇区数据大小以及</a:t>
            </a:r>
            <a:r>
              <a:rPr lang="en-US" altLang="zh-CN" sz="2400" b="0" i="0" dirty="0" err="1">
                <a:solidFill>
                  <a:srgbClr val="333333"/>
                </a:solidFill>
                <a:effectLst/>
                <a:latin typeface="Helvetica Neue"/>
              </a:rPr>
              <a:t>RRaA</a:t>
            </a:r>
            <a:r>
              <a:rPr lang="zh-CN" altLang="en-US" sz="2400" b="0" i="0" dirty="0">
                <a:solidFill>
                  <a:srgbClr val="333333"/>
                </a:solidFill>
                <a:effectLst/>
                <a:latin typeface="Helvetica Neue"/>
              </a:rPr>
              <a:t>对应的一个信息扇区可以确定就是</a:t>
            </a:r>
            <a:r>
              <a:rPr lang="en-US" altLang="zh-CN" sz="2400" b="0" i="0" dirty="0">
                <a:solidFill>
                  <a:srgbClr val="333333"/>
                </a:solidFill>
                <a:effectLst/>
                <a:latin typeface="Helvetica Neue"/>
              </a:rPr>
              <a:t>200</a:t>
            </a:r>
            <a:r>
              <a:rPr lang="zh-CN" altLang="en-US" sz="2400" b="0" i="0" dirty="0">
                <a:solidFill>
                  <a:srgbClr val="333333"/>
                </a:solidFill>
                <a:effectLst/>
                <a:latin typeface="Helvetica Neue"/>
              </a:rPr>
              <a:t>字节。</a:t>
            </a:r>
          </a:p>
          <a:p>
            <a:pPr algn="l"/>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文件系统在</a:t>
            </a:r>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的保留扇区中安排了一个文件系统信息扇区，用以记录数据区中空闲簇的数量及下一个空闲簇的簇号，该扇区一般在分区的</a:t>
            </a:r>
            <a:r>
              <a:rPr lang="en-US" altLang="zh-CN" sz="2400" b="0" i="0" dirty="0">
                <a:solidFill>
                  <a:srgbClr val="333333"/>
                </a:solidFill>
                <a:effectLst/>
                <a:latin typeface="Helvetica Neue"/>
              </a:rPr>
              <a:t>1</a:t>
            </a:r>
            <a:r>
              <a:rPr lang="zh-CN" altLang="en-US" sz="2400" b="0" i="0" dirty="0">
                <a:solidFill>
                  <a:srgbClr val="333333"/>
                </a:solidFill>
                <a:effectLst/>
                <a:latin typeface="Helvetica Neue"/>
              </a:rPr>
              <a:t>号扇区，也就是紧跟着</a:t>
            </a:r>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后的一个扇区，其内容如图：）</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pic>
        <p:nvPicPr>
          <p:cNvPr id="47106" name="Picture 2" descr="572188-20200528151329123-2039003550">
            <a:extLst>
              <a:ext uri="{FF2B5EF4-FFF2-40B4-BE49-F238E27FC236}">
                <a16:creationId xmlns:a16="http://schemas.microsoft.com/office/drawing/2014/main" id="{9D803203-119F-4443-8720-EFBC6D1AA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680" y="1384818"/>
            <a:ext cx="5305425"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077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591809" y="1473992"/>
            <a:ext cx="4988372" cy="4154984"/>
          </a:xfrm>
          <a:prstGeom prst="rect">
            <a:avLst/>
          </a:prstGeom>
          <a:noFill/>
        </p:spPr>
        <p:txBody>
          <a:bodyPr wrap="square" rtlCol="0">
            <a:spAutoFit/>
          </a:bodyPr>
          <a:lstStyle/>
          <a:p>
            <a:pPr algn="l"/>
            <a:r>
              <a:rPr lang="zh-CN" altLang="en-US" sz="2400" b="0" i="0" dirty="0">
                <a:solidFill>
                  <a:srgbClr val="333333"/>
                </a:solidFill>
                <a:effectLst/>
                <a:latin typeface="Helvetica Neue"/>
              </a:rPr>
              <a:t>现在只需要知道一个簇有几个扇区，重要信息就全部掌握了。</a:t>
            </a:r>
            <a:endParaRPr lang="en-US" altLang="zh-CN" sz="2400" b="0" i="0" dirty="0">
              <a:solidFill>
                <a:srgbClr val="333333"/>
              </a:solidFill>
              <a:effectLst/>
              <a:latin typeface="Helvetica Neue"/>
            </a:endParaRP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一般通过逆推的方式求簇中有几个扇区。</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这里因为根目录有</a:t>
            </a:r>
            <a:r>
              <a:rPr lang="en-US" altLang="zh-CN" sz="2400" b="0" i="0" dirty="0">
                <a:solidFill>
                  <a:srgbClr val="333333"/>
                </a:solidFill>
                <a:effectLst/>
                <a:latin typeface="Helvetica Neue"/>
              </a:rPr>
              <a:t>flag.zip</a:t>
            </a:r>
            <a:r>
              <a:rPr lang="zh-CN" altLang="en-US" sz="2400" b="0" i="0" dirty="0">
                <a:solidFill>
                  <a:srgbClr val="333333"/>
                </a:solidFill>
                <a:effectLst/>
                <a:latin typeface="Helvetica Neue"/>
              </a:rPr>
              <a:t>，所以我们通过特征值搜索的方式找到它的地址。</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b="0" i="0" dirty="0">
                <a:solidFill>
                  <a:srgbClr val="333333"/>
                </a:solidFill>
                <a:effectLst/>
                <a:latin typeface="Helvetica Neue"/>
              </a:rPr>
              <a:t>根据上述关系式代入计算。可得：</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pic>
        <p:nvPicPr>
          <p:cNvPr id="55298" name="Picture 2" descr="20210902165914">
            <a:extLst>
              <a:ext uri="{FF2B5EF4-FFF2-40B4-BE49-F238E27FC236}">
                <a16:creationId xmlns:a16="http://schemas.microsoft.com/office/drawing/2014/main" id="{EC08D0A4-30E7-435C-9093-A3E355018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81" y="1587007"/>
            <a:ext cx="6316491" cy="390300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43F5581-DB2A-4B14-986B-0533BF516CDC}"/>
              </a:ext>
            </a:extLst>
          </p:cNvPr>
          <p:cNvSpPr txBox="1"/>
          <p:nvPr/>
        </p:nvSpPr>
        <p:spPr>
          <a:xfrm>
            <a:off x="667820" y="5628976"/>
            <a:ext cx="10552227" cy="830997"/>
          </a:xfrm>
          <a:prstGeom prst="rect">
            <a:avLst/>
          </a:prstGeom>
          <a:noFill/>
        </p:spPr>
        <p:txBody>
          <a:bodyPr wrap="square" rtlCol="0">
            <a:spAutoFit/>
          </a:bodyPr>
          <a:lstStyle/>
          <a:p>
            <a:r>
              <a:rPr lang="en-US" altLang="zh-CN" sz="2400" dirty="0"/>
              <a:t>(0x1a216000-0xfe000)/</a:t>
            </a:r>
            <a:r>
              <a:rPr lang="zh-CN" altLang="en-US" sz="2400" dirty="0"/>
              <a:t>（</a:t>
            </a:r>
            <a:r>
              <a:rPr lang="en-US" altLang="zh-CN" sz="2400" dirty="0"/>
              <a:t>0x1a11a-2</a:t>
            </a:r>
            <a:r>
              <a:rPr lang="zh-CN" altLang="en-US" sz="2400" dirty="0"/>
              <a:t>）</a:t>
            </a:r>
            <a:r>
              <a:rPr lang="en-US" altLang="zh-CN" sz="2400" dirty="0"/>
              <a:t>= 4096 = 0x1000</a:t>
            </a:r>
          </a:p>
          <a:p>
            <a:r>
              <a:rPr lang="zh-CN" altLang="en-US" sz="2400" dirty="0"/>
              <a:t>可知，一簇为八个扇区，刚好是默认值。</a:t>
            </a:r>
          </a:p>
        </p:txBody>
      </p:sp>
    </p:spTree>
    <p:extLst>
      <p:ext uri="{BB962C8B-B14F-4D97-AF65-F5344CB8AC3E}">
        <p14:creationId xmlns:p14="http://schemas.microsoft.com/office/powerpoint/2010/main" val="3120771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sp>
        <p:nvSpPr>
          <p:cNvPr id="3" name="文本框 2">
            <a:extLst>
              <a:ext uri="{FF2B5EF4-FFF2-40B4-BE49-F238E27FC236}">
                <a16:creationId xmlns:a16="http://schemas.microsoft.com/office/drawing/2014/main" id="{EF9389C0-A195-4680-92B9-D1220CC8D03B}"/>
              </a:ext>
            </a:extLst>
          </p:cNvPr>
          <p:cNvSpPr txBox="1"/>
          <p:nvPr/>
        </p:nvSpPr>
        <p:spPr>
          <a:xfrm>
            <a:off x="1631878" y="1304817"/>
            <a:ext cx="8928243" cy="646331"/>
          </a:xfrm>
          <a:prstGeom prst="rect">
            <a:avLst/>
          </a:prstGeom>
          <a:noFill/>
        </p:spPr>
        <p:txBody>
          <a:bodyPr wrap="square" rtlCol="0">
            <a:spAutoFit/>
          </a:bodyPr>
          <a:lstStyle/>
          <a:p>
            <a:r>
              <a:rPr lang="zh-CN" altLang="en-US" dirty="0"/>
              <a:t>至此，核心要点已经分析完毕，我们可以编写一个脚本来实现针对该题目的文件提取。</a:t>
            </a:r>
            <a:endParaRPr lang="en-US" altLang="zh-CN" dirty="0"/>
          </a:p>
          <a:p>
            <a:r>
              <a:rPr lang="zh-CN" altLang="en-US" dirty="0"/>
              <a:t>核心函数实现如下</a:t>
            </a:r>
          </a:p>
        </p:txBody>
      </p:sp>
      <p:pic>
        <p:nvPicPr>
          <p:cNvPr id="6" name="图片 5">
            <a:extLst>
              <a:ext uri="{FF2B5EF4-FFF2-40B4-BE49-F238E27FC236}">
                <a16:creationId xmlns:a16="http://schemas.microsoft.com/office/drawing/2014/main" id="{6E6BB4D4-EA4B-477C-A3DB-B130E634F770}"/>
              </a:ext>
            </a:extLst>
          </p:cNvPr>
          <p:cNvPicPr>
            <a:picLocks noChangeAspect="1"/>
          </p:cNvPicPr>
          <p:nvPr/>
        </p:nvPicPr>
        <p:blipFill>
          <a:blip r:embed="rId2"/>
          <a:stretch>
            <a:fillRect/>
          </a:stretch>
        </p:blipFill>
        <p:spPr>
          <a:xfrm>
            <a:off x="495999" y="2176589"/>
            <a:ext cx="5600000" cy="4590476"/>
          </a:xfrm>
          <a:prstGeom prst="rect">
            <a:avLst/>
          </a:prstGeom>
        </p:spPr>
      </p:pic>
      <p:pic>
        <p:nvPicPr>
          <p:cNvPr id="8" name="图片 7">
            <a:extLst>
              <a:ext uri="{FF2B5EF4-FFF2-40B4-BE49-F238E27FC236}">
                <a16:creationId xmlns:a16="http://schemas.microsoft.com/office/drawing/2014/main" id="{D1ED0FA9-34CB-4404-80ED-DA82A3090BEC}"/>
              </a:ext>
            </a:extLst>
          </p:cNvPr>
          <p:cNvPicPr>
            <a:picLocks noChangeAspect="1"/>
          </p:cNvPicPr>
          <p:nvPr/>
        </p:nvPicPr>
        <p:blipFill>
          <a:blip r:embed="rId3"/>
          <a:stretch>
            <a:fillRect/>
          </a:stretch>
        </p:blipFill>
        <p:spPr>
          <a:xfrm>
            <a:off x="6244675" y="2085654"/>
            <a:ext cx="5947325" cy="4772346"/>
          </a:xfrm>
          <a:prstGeom prst="rect">
            <a:avLst/>
          </a:prstGeom>
        </p:spPr>
      </p:pic>
    </p:spTree>
    <p:extLst>
      <p:ext uri="{BB962C8B-B14F-4D97-AF65-F5344CB8AC3E}">
        <p14:creationId xmlns:p14="http://schemas.microsoft.com/office/powerpoint/2010/main" val="2642143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6" y="3432193"/>
            <a:ext cx="5380894" cy="707886"/>
          </a:xfrm>
          <a:prstGeom prst="rect">
            <a:avLst/>
          </a:prstGeom>
          <a:noFill/>
        </p:spPr>
        <p:txBody>
          <a:bodyPr wrap="square" rtlCol="0">
            <a:spAutoFit/>
          </a:bodyPr>
          <a:lstStyle/>
          <a:p>
            <a:pPr algn="just"/>
            <a:r>
              <a:rPr kumimoji="1" lang="zh-CN" altLang="en-US" sz="4000" b="1" dirty="0">
                <a:solidFill>
                  <a:srgbClr val="7AC259"/>
                </a:solidFill>
                <a:latin typeface="Microsoft YaHei" panose="020B0503020204020204" pitchFamily="34" charset="-122"/>
                <a:ea typeface="Microsoft YaHei" panose="020B0503020204020204" pitchFamily="34" charset="-122"/>
              </a:rPr>
              <a:t>日志取证</a:t>
            </a:r>
          </a:p>
        </p:txBody>
      </p:sp>
      <p:sp>
        <p:nvSpPr>
          <p:cNvPr id="9" name="文本框 8"/>
          <p:cNvSpPr txBox="1"/>
          <p:nvPr/>
        </p:nvSpPr>
        <p:spPr>
          <a:xfrm>
            <a:off x="3610610" y="2237740"/>
            <a:ext cx="3399155"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3</a:t>
            </a:r>
            <a:endParaRPr lang="zh-CN" altLang="en-US" sz="4800" b="1" dirty="0">
              <a:latin typeface="Source Han Sans CN Medium" panose="020B0500000000000000" pitchFamily="34" charset="-128"/>
              <a:ea typeface="Source Han Sans CN Medium" panose="020B0500000000000000" pitchFamily="34" charset="-128"/>
            </a:endParaRPr>
          </a:p>
        </p:txBody>
      </p:sp>
    </p:spTree>
    <p:extLst>
      <p:ext uri="{BB962C8B-B14F-4D97-AF65-F5344CB8AC3E}">
        <p14:creationId xmlns:p14="http://schemas.microsoft.com/office/powerpoint/2010/main" val="3830860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55168" y="1536174"/>
            <a:ext cx="8681663" cy="3785652"/>
          </a:xfrm>
          <a:prstGeom prst="rect">
            <a:avLst/>
          </a:prstGeom>
          <a:noFill/>
        </p:spPr>
        <p:txBody>
          <a:bodyPr wrap="square" rtlCol="0">
            <a:spAutoFit/>
          </a:bodyPr>
          <a:lstStyle/>
          <a:p>
            <a:pPr algn="l"/>
            <a:r>
              <a:rPr lang="zh-CN" altLang="en-US" sz="2400" b="0" i="0" dirty="0">
                <a:solidFill>
                  <a:srgbClr val="333333"/>
                </a:solidFill>
                <a:effectLst/>
                <a:latin typeface="Helvetica Neue"/>
              </a:rPr>
              <a:t>接下来我们从常用的取证工具入手，来讲解取证的常见内容。</a:t>
            </a:r>
            <a:endParaRPr lang="en-US" altLang="zh-CN" sz="2400" b="0" i="0" dirty="0">
              <a:solidFill>
                <a:srgbClr val="333333"/>
              </a:solidFill>
              <a:effectLst/>
              <a:latin typeface="Helvetica Neue"/>
            </a:endParaRP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之所以从工具入手，是因为取证过程中如果不依靠现有的强大工具，就需要取证的人自己对相关数据文件的数据存储格式有详细的了解乃至是掌握。而取证工具的本质其实就是对已知存储格式的数据从格式上进行自动化地解析使得使用者可以轻松提取相应的数据资料。如果以手工的方式的话则需要大篇幅的内容来讲解各种诸如硬盘系统数据文件、内存镜像数据文件一类的相关数据存储的格式。</a:t>
            </a:r>
          </a:p>
          <a:p>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1620957"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何为取证</a:t>
            </a:r>
          </a:p>
        </p:txBody>
      </p:sp>
    </p:spTree>
    <p:extLst>
      <p:ext uri="{BB962C8B-B14F-4D97-AF65-F5344CB8AC3E}">
        <p14:creationId xmlns:p14="http://schemas.microsoft.com/office/powerpoint/2010/main" val="3041570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60306" y="1823312"/>
            <a:ext cx="8671388" cy="3416320"/>
          </a:xfrm>
          <a:prstGeom prst="rect">
            <a:avLst/>
          </a:prstGeom>
          <a:noFill/>
        </p:spPr>
        <p:txBody>
          <a:bodyPr wrap="square" rtlCol="0">
            <a:spAutoFit/>
          </a:bodyPr>
          <a:lstStyle/>
          <a:p>
            <a:pPr algn="l"/>
            <a:r>
              <a:rPr lang="zh-CN" altLang="en-US" sz="2400" b="0" i="0" dirty="0">
                <a:solidFill>
                  <a:srgbClr val="333333"/>
                </a:solidFill>
                <a:effectLst/>
                <a:latin typeface="Helvetica Neue"/>
              </a:rPr>
              <a:t>计算机、网络和其他</a:t>
            </a:r>
            <a:r>
              <a:rPr lang="en-US" altLang="zh-CN" sz="2400" b="0" i="0" dirty="0">
                <a:solidFill>
                  <a:srgbClr val="333333"/>
                </a:solidFill>
                <a:effectLst/>
                <a:latin typeface="Helvetica Neue"/>
              </a:rPr>
              <a:t>IT</a:t>
            </a:r>
            <a:r>
              <a:rPr lang="zh-CN" altLang="en-US" sz="2400" b="0" i="0" dirty="0">
                <a:solidFill>
                  <a:srgbClr val="333333"/>
                </a:solidFill>
                <a:effectLst/>
                <a:latin typeface="Helvetica Neue"/>
              </a:rPr>
              <a:t>系统生成审计跟踪记录或记录系统活动的日志。通过对这些记录的分析评估，帮助公司缓解各种风险或者发现受到的攻击行为。</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日志分析主要分成两种：</a:t>
            </a:r>
          </a:p>
          <a:p>
            <a:pPr marL="342900" indent="-342900" algn="l">
              <a:buFont typeface="Arial" panose="020B0604020202020204" pitchFamily="34" charset="0"/>
              <a:buChar char="•"/>
            </a:pPr>
            <a:endParaRPr lang="zh-CN" altLang="en-US" sz="2400" b="0" i="0" dirty="0">
              <a:solidFill>
                <a:srgbClr val="333333"/>
              </a:solidFill>
              <a:effectLst/>
              <a:latin typeface="Helvetica Neue"/>
            </a:endParaRPr>
          </a:p>
          <a:p>
            <a:pPr marL="342900" indent="-342900" algn="l">
              <a:buFont typeface="Arial" panose="020B0604020202020204" pitchFamily="34" charset="0"/>
              <a:buChar char="•"/>
            </a:pPr>
            <a:r>
              <a:rPr lang="en-US" altLang="zh-CN" sz="2400" b="0" i="0" dirty="0">
                <a:solidFill>
                  <a:srgbClr val="333333"/>
                </a:solidFill>
                <a:effectLst/>
                <a:latin typeface="Helvetica Neue"/>
              </a:rPr>
              <a:t>Web</a:t>
            </a:r>
            <a:r>
              <a:rPr lang="zh-CN" altLang="en-US" sz="2400" b="0" i="0" dirty="0">
                <a:solidFill>
                  <a:srgbClr val="333333"/>
                </a:solidFill>
                <a:effectLst/>
                <a:latin typeface="Helvetica Neue"/>
              </a:rPr>
              <a:t>日志分析</a:t>
            </a:r>
          </a:p>
          <a:p>
            <a:pPr marL="342900" indent="-342900" algn="l">
              <a:buFont typeface="Arial" panose="020B0604020202020204" pitchFamily="34" charset="0"/>
              <a:buChar char="•"/>
            </a:pPr>
            <a:endParaRPr lang="zh-CN" altLang="en-US" sz="2400" b="0" i="0" dirty="0">
              <a:solidFill>
                <a:srgbClr val="333333"/>
              </a:solidFill>
              <a:effectLst/>
              <a:latin typeface="Helvetica Neue"/>
            </a:endParaRPr>
          </a:p>
          <a:p>
            <a:pPr marL="342900" indent="-342900" algn="l">
              <a:buFont typeface="Arial" panose="020B0604020202020204" pitchFamily="34" charset="0"/>
              <a:buChar char="•"/>
            </a:pPr>
            <a:r>
              <a:rPr lang="zh-CN" altLang="en-US" sz="2400" b="0" i="0" dirty="0">
                <a:solidFill>
                  <a:srgbClr val="333333"/>
                </a:solidFill>
                <a:effectLst/>
                <a:latin typeface="Helvetica Neue"/>
              </a:rPr>
              <a:t>系统日志分析</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114955"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介绍</a:t>
            </a:r>
          </a:p>
        </p:txBody>
      </p:sp>
    </p:spTree>
    <p:extLst>
      <p:ext uri="{BB962C8B-B14F-4D97-AF65-F5344CB8AC3E}">
        <p14:creationId xmlns:p14="http://schemas.microsoft.com/office/powerpoint/2010/main" val="4042845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6" y="3432193"/>
            <a:ext cx="5380894" cy="707886"/>
          </a:xfrm>
          <a:prstGeom prst="rect">
            <a:avLst/>
          </a:prstGeom>
          <a:noFill/>
        </p:spPr>
        <p:txBody>
          <a:bodyPr wrap="square" rtlCol="0">
            <a:spAutoFit/>
          </a:bodyPr>
          <a:lstStyle/>
          <a:p>
            <a:pPr algn="just"/>
            <a:r>
              <a:rPr kumimoji="1" lang="en-US" altLang="zh-CN" sz="4000" b="1" dirty="0">
                <a:solidFill>
                  <a:srgbClr val="7AC259"/>
                </a:solidFill>
                <a:latin typeface="Microsoft YaHei" panose="020B0503020204020204" pitchFamily="34" charset="-122"/>
                <a:ea typeface="Microsoft YaHei" panose="020B0503020204020204" pitchFamily="34" charset="-122"/>
              </a:rPr>
              <a:t>Web</a:t>
            </a:r>
            <a:r>
              <a:rPr kumimoji="1" lang="zh-CN" altLang="en-US" sz="4000" b="1" dirty="0">
                <a:solidFill>
                  <a:srgbClr val="7AC259"/>
                </a:solidFill>
                <a:latin typeface="Microsoft YaHei" panose="020B0503020204020204" pitchFamily="34" charset="-122"/>
                <a:ea typeface="Microsoft YaHei" panose="020B0503020204020204" pitchFamily="34" charset="-122"/>
              </a:rPr>
              <a:t>日志取证</a:t>
            </a:r>
          </a:p>
        </p:txBody>
      </p:sp>
      <p:sp>
        <p:nvSpPr>
          <p:cNvPr id="9" name="文本框 8"/>
          <p:cNvSpPr txBox="1"/>
          <p:nvPr/>
        </p:nvSpPr>
        <p:spPr>
          <a:xfrm>
            <a:off x="3610610" y="2237740"/>
            <a:ext cx="3399155"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3.1</a:t>
            </a:r>
            <a:endParaRPr lang="zh-CN" altLang="en-US" sz="4800" b="1" dirty="0">
              <a:latin typeface="Source Han Sans CN Medium" panose="020B0500000000000000" pitchFamily="34" charset="-128"/>
              <a:ea typeface="Source Han Sans CN Medium" panose="020B0500000000000000" pitchFamily="34" charset="-128"/>
            </a:endParaRPr>
          </a:p>
        </p:txBody>
      </p:sp>
    </p:spTree>
    <p:extLst>
      <p:ext uri="{BB962C8B-B14F-4D97-AF65-F5344CB8AC3E}">
        <p14:creationId xmlns:p14="http://schemas.microsoft.com/office/powerpoint/2010/main" val="2470249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60306" y="1351508"/>
            <a:ext cx="8671388" cy="3416320"/>
          </a:xfrm>
          <a:prstGeom prst="rect">
            <a:avLst/>
          </a:prstGeom>
          <a:noFill/>
        </p:spPr>
        <p:txBody>
          <a:bodyPr wrap="square" rtlCol="0">
            <a:spAutoFit/>
          </a:bodyPr>
          <a:lstStyle/>
          <a:p>
            <a:pPr algn="l"/>
            <a:r>
              <a:rPr lang="zh-CN" altLang="en-US" sz="2400" b="0" i="0" dirty="0">
                <a:solidFill>
                  <a:srgbClr val="333333"/>
                </a:solidFill>
                <a:effectLst/>
                <a:latin typeface="Helvetica Neue"/>
              </a:rPr>
              <a:t>分析日志之前我们先了解一下日志的格式有哪些。</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目前比较常见的</a:t>
            </a:r>
            <a:r>
              <a:rPr lang="en-US" altLang="zh-CN" sz="2400" b="0" i="0" dirty="0">
                <a:solidFill>
                  <a:srgbClr val="333333"/>
                </a:solidFill>
                <a:effectLst/>
                <a:latin typeface="Helvetica Neue"/>
              </a:rPr>
              <a:t>WEB</a:t>
            </a:r>
            <a:r>
              <a:rPr lang="zh-CN" altLang="en-US" sz="2400" b="0" i="0" dirty="0">
                <a:solidFill>
                  <a:srgbClr val="333333"/>
                </a:solidFill>
                <a:effectLst/>
                <a:latin typeface="Helvetica Neue"/>
              </a:rPr>
              <a:t>日志格式主要有两类：</a:t>
            </a:r>
          </a:p>
          <a:p>
            <a:pPr marL="342900" indent="-342900" algn="l">
              <a:buFont typeface="Arial" panose="020B0604020202020204" pitchFamily="34" charset="0"/>
              <a:buChar char="•"/>
            </a:pPr>
            <a:r>
              <a:rPr lang="en-US" altLang="zh-CN" sz="2400" b="0" i="0" dirty="0">
                <a:solidFill>
                  <a:srgbClr val="333333"/>
                </a:solidFill>
                <a:effectLst/>
                <a:latin typeface="Helvetica Neue"/>
              </a:rPr>
              <a:t>Apache</a:t>
            </a:r>
            <a:r>
              <a:rPr lang="zh-CN" altLang="en-US" sz="2400" b="0" i="0" dirty="0">
                <a:solidFill>
                  <a:srgbClr val="333333"/>
                </a:solidFill>
                <a:effectLst/>
                <a:latin typeface="Helvetica Neue"/>
              </a:rPr>
              <a:t>的</a:t>
            </a:r>
            <a:r>
              <a:rPr lang="en-US" altLang="zh-CN" sz="2400" b="0" i="0" dirty="0">
                <a:solidFill>
                  <a:srgbClr val="333333"/>
                </a:solidFill>
                <a:effectLst/>
                <a:latin typeface="Helvetica Neue"/>
              </a:rPr>
              <a:t>NCSA</a:t>
            </a:r>
            <a:r>
              <a:rPr lang="zh-CN" altLang="en-US" sz="2400" b="0" i="0" dirty="0">
                <a:solidFill>
                  <a:srgbClr val="333333"/>
                </a:solidFill>
                <a:effectLst/>
                <a:latin typeface="Helvetica Neue"/>
              </a:rPr>
              <a:t>日志格式，</a:t>
            </a:r>
            <a:r>
              <a:rPr lang="en-US" altLang="zh-CN" sz="2400" b="0" i="0" dirty="0">
                <a:solidFill>
                  <a:srgbClr val="333333"/>
                </a:solidFill>
                <a:effectLst/>
                <a:latin typeface="Helvetica Neue"/>
              </a:rPr>
              <a:t>NCSA</a:t>
            </a:r>
            <a:r>
              <a:rPr lang="zh-CN" altLang="en-US" sz="2400" b="0" i="0" dirty="0">
                <a:solidFill>
                  <a:srgbClr val="333333"/>
                </a:solidFill>
                <a:effectLst/>
                <a:latin typeface="Helvetica Neue"/>
              </a:rPr>
              <a:t>格式分为：</a:t>
            </a:r>
          </a:p>
          <a:p>
            <a:pPr marL="800100" lvl="1" indent="-342900">
              <a:buFont typeface="Arial" panose="020B0604020202020204" pitchFamily="34" charset="0"/>
              <a:buChar char="•"/>
            </a:pPr>
            <a:r>
              <a:rPr lang="en-US" altLang="zh-CN" sz="2400" b="0" i="0" dirty="0">
                <a:solidFill>
                  <a:srgbClr val="333333"/>
                </a:solidFill>
                <a:effectLst/>
                <a:latin typeface="Helvetica Neue"/>
              </a:rPr>
              <a:t>NCSA</a:t>
            </a:r>
            <a:r>
              <a:rPr lang="zh-CN" altLang="en-US" sz="2400" b="0" i="0" dirty="0">
                <a:solidFill>
                  <a:srgbClr val="333333"/>
                </a:solidFill>
                <a:effectLst/>
                <a:latin typeface="Helvetica Neue"/>
              </a:rPr>
              <a:t>普通日志格式（</a:t>
            </a:r>
            <a:r>
              <a:rPr lang="en-US" altLang="zh-CN" sz="2400" b="0" i="0" dirty="0">
                <a:solidFill>
                  <a:srgbClr val="333333"/>
                </a:solidFill>
                <a:effectLst/>
                <a:latin typeface="Helvetica Neue"/>
              </a:rPr>
              <a:t>CLF</a:t>
            </a:r>
            <a:r>
              <a:rPr lang="zh-CN" altLang="en-US" sz="2400" b="0" i="0" dirty="0">
                <a:solidFill>
                  <a:srgbClr val="333333"/>
                </a:solidFill>
                <a:effectLst/>
                <a:latin typeface="Helvetica Neue"/>
              </a:rPr>
              <a:t>）</a:t>
            </a:r>
          </a:p>
          <a:p>
            <a:pPr marL="800100" lvl="1" indent="-342900">
              <a:buFont typeface="Arial" panose="020B0604020202020204" pitchFamily="34" charset="0"/>
              <a:buChar char="•"/>
            </a:pPr>
            <a:r>
              <a:rPr lang="en-US" altLang="zh-CN" sz="2400" b="0" i="0" dirty="0">
                <a:solidFill>
                  <a:srgbClr val="333333"/>
                </a:solidFill>
                <a:effectLst/>
                <a:latin typeface="Helvetica Neue"/>
              </a:rPr>
              <a:t>NCSA</a:t>
            </a:r>
            <a:r>
              <a:rPr lang="zh-CN" altLang="en-US" sz="2400" b="0" i="0" dirty="0">
                <a:solidFill>
                  <a:srgbClr val="333333"/>
                </a:solidFill>
                <a:effectLst/>
                <a:latin typeface="Helvetica Neue"/>
              </a:rPr>
              <a:t>扩展日志格式（</a:t>
            </a:r>
            <a:r>
              <a:rPr lang="en-US" altLang="zh-CN" sz="2400" b="0" i="0" dirty="0">
                <a:solidFill>
                  <a:srgbClr val="333333"/>
                </a:solidFill>
                <a:effectLst/>
                <a:latin typeface="Helvetica Neue"/>
              </a:rPr>
              <a:t>ECLF</a:t>
            </a:r>
            <a:r>
              <a:rPr lang="zh-CN" altLang="en-US" sz="2400" b="0" i="0" dirty="0">
                <a:solidFill>
                  <a:srgbClr val="333333"/>
                </a:solidFill>
                <a:effectLst/>
                <a:latin typeface="Helvetica Neue"/>
              </a:rPr>
              <a:t>）</a:t>
            </a:r>
          </a:p>
          <a:p>
            <a:pPr marL="342900" indent="-342900" algn="l">
              <a:buFont typeface="Arial" panose="020B0604020202020204" pitchFamily="34" charset="0"/>
              <a:buChar char="•"/>
            </a:pPr>
            <a:r>
              <a:rPr lang="en-US" altLang="zh-CN" sz="2400" b="0" i="0" dirty="0">
                <a:solidFill>
                  <a:srgbClr val="333333"/>
                </a:solidFill>
                <a:effectLst/>
                <a:latin typeface="Helvetica Neue"/>
              </a:rPr>
              <a:t>IIS</a:t>
            </a:r>
            <a:r>
              <a:rPr lang="zh-CN" altLang="en-US" sz="2400" b="0" i="0" dirty="0">
                <a:solidFill>
                  <a:srgbClr val="333333"/>
                </a:solidFill>
                <a:effectLst/>
                <a:latin typeface="Helvetica Neue"/>
              </a:rPr>
              <a:t>的</a:t>
            </a:r>
            <a:r>
              <a:rPr lang="en-US" altLang="zh-CN" sz="2400" b="0" i="0" dirty="0">
                <a:solidFill>
                  <a:srgbClr val="333333"/>
                </a:solidFill>
                <a:effectLst/>
                <a:latin typeface="Helvetica Neue"/>
              </a:rPr>
              <a:t>W3C</a:t>
            </a:r>
            <a:r>
              <a:rPr lang="zh-CN" altLang="en-US" sz="2400" b="0" i="0" dirty="0">
                <a:solidFill>
                  <a:srgbClr val="333333"/>
                </a:solidFill>
                <a:effectLst/>
                <a:latin typeface="Helvetica Neue"/>
              </a:rPr>
              <a:t>日志格式</a:t>
            </a:r>
          </a:p>
          <a:p>
            <a:pPr algn="l"/>
            <a:r>
              <a:rPr lang="zh-CN" altLang="en-US" sz="2400" b="0" i="0" dirty="0">
                <a:solidFill>
                  <a:srgbClr val="333333"/>
                </a:solidFill>
                <a:effectLst/>
                <a:latin typeface="Helvetica Neue"/>
              </a:rPr>
              <a:t>除了格式不同之外，一般的分析方法基本相似，下面</a:t>
            </a:r>
            <a:r>
              <a:rPr lang="zh-CN" altLang="en-US" sz="2400" dirty="0">
                <a:solidFill>
                  <a:srgbClr val="333333"/>
                </a:solidFill>
                <a:latin typeface="Helvetica Neue"/>
              </a:rPr>
              <a:t>是</a:t>
            </a:r>
            <a:r>
              <a:rPr lang="en-US" altLang="zh-CN" sz="2400" b="0" i="0" dirty="0">
                <a:solidFill>
                  <a:srgbClr val="333333"/>
                </a:solidFill>
                <a:effectLst/>
                <a:latin typeface="Helvetica Neue"/>
              </a:rPr>
              <a:t>NCSA</a:t>
            </a:r>
            <a:r>
              <a:rPr lang="zh-CN" altLang="en-US" sz="2400" b="0" i="0" dirty="0">
                <a:solidFill>
                  <a:srgbClr val="333333"/>
                </a:solidFill>
                <a:effectLst/>
                <a:latin typeface="Helvetica Neue"/>
              </a:rPr>
              <a:t>普通日志格式。</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298630"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Web</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日志格式类型</a:t>
            </a:r>
          </a:p>
        </p:txBody>
      </p:sp>
      <p:pic>
        <p:nvPicPr>
          <p:cNvPr id="63490" name="Picture 2" descr="20210902171847">
            <a:extLst>
              <a:ext uri="{FF2B5EF4-FFF2-40B4-BE49-F238E27FC236}">
                <a16:creationId xmlns:a16="http://schemas.microsoft.com/office/drawing/2014/main" id="{632765A8-CC6B-4FC8-BAE9-8A3B2519D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956" y="5006070"/>
            <a:ext cx="6572250"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878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078805" y="1997839"/>
            <a:ext cx="8671388" cy="2862322"/>
          </a:xfrm>
          <a:prstGeom prst="rect">
            <a:avLst/>
          </a:prstGeom>
          <a:noFill/>
        </p:spPr>
        <p:txBody>
          <a:bodyPr wrap="square" rtlCol="0">
            <a:spAutoFit/>
          </a:bodyPr>
          <a:lstStyle/>
          <a:p>
            <a:pPr algn="l"/>
            <a:r>
              <a:rPr lang="zh-CN" altLang="en-US" sz="3600" b="0" i="0" dirty="0">
                <a:solidFill>
                  <a:srgbClr val="333333"/>
                </a:solidFill>
                <a:effectLst/>
                <a:latin typeface="Helvetica Neue"/>
              </a:rPr>
              <a:t>常见的日志分析方法有两种：</a:t>
            </a:r>
          </a:p>
          <a:p>
            <a:pPr algn="l"/>
            <a:endParaRPr lang="zh-CN" altLang="en-US" sz="3600" b="0" i="0" dirty="0">
              <a:solidFill>
                <a:srgbClr val="333333"/>
              </a:solidFill>
              <a:effectLst/>
              <a:latin typeface="Helvetica Neue"/>
            </a:endParaRPr>
          </a:p>
          <a:p>
            <a:pPr marL="342900" indent="-342900" algn="l">
              <a:buFont typeface="Arial" panose="020B0604020202020204" pitchFamily="34" charset="0"/>
              <a:buChar char="•"/>
            </a:pPr>
            <a:r>
              <a:rPr lang="zh-CN" altLang="en-US" sz="3600" b="0" i="0" dirty="0">
                <a:solidFill>
                  <a:srgbClr val="333333"/>
                </a:solidFill>
                <a:effectLst/>
                <a:latin typeface="Helvetica Neue"/>
              </a:rPr>
              <a:t>特征字符分析</a:t>
            </a:r>
          </a:p>
          <a:p>
            <a:pPr marL="342900" indent="-342900" algn="l">
              <a:buFont typeface="Arial" panose="020B0604020202020204" pitchFamily="34" charset="0"/>
              <a:buChar char="•"/>
            </a:pPr>
            <a:endParaRPr lang="zh-CN" altLang="en-US" sz="3600" b="0" i="0" dirty="0">
              <a:solidFill>
                <a:srgbClr val="333333"/>
              </a:solidFill>
              <a:effectLst/>
              <a:latin typeface="Helvetica Neue"/>
            </a:endParaRPr>
          </a:p>
          <a:p>
            <a:pPr marL="342900" indent="-342900" algn="l">
              <a:buFont typeface="Arial" panose="020B0604020202020204" pitchFamily="34" charset="0"/>
              <a:buChar char="•"/>
            </a:pPr>
            <a:r>
              <a:rPr lang="zh-CN" altLang="en-US" sz="3600" b="0" i="0" dirty="0">
                <a:solidFill>
                  <a:srgbClr val="333333"/>
                </a:solidFill>
                <a:effectLst/>
                <a:latin typeface="Helvetica Neue"/>
              </a:rPr>
              <a:t>访问频率分析</a:t>
            </a:r>
            <a:endParaRPr lang="en-US" altLang="zh-CN" sz="36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2368341"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Web</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p>
        </p:txBody>
      </p:sp>
    </p:spTree>
    <p:extLst>
      <p:ext uri="{BB962C8B-B14F-4D97-AF65-F5344CB8AC3E}">
        <p14:creationId xmlns:p14="http://schemas.microsoft.com/office/powerpoint/2010/main" val="2299758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60306" y="1823312"/>
            <a:ext cx="8671388" cy="1938992"/>
          </a:xfrm>
          <a:prstGeom prst="rect">
            <a:avLst/>
          </a:prstGeom>
          <a:noFill/>
        </p:spPr>
        <p:txBody>
          <a:bodyPr wrap="square" rtlCol="0">
            <a:spAutoFit/>
          </a:bodyPr>
          <a:lstStyle/>
          <a:p>
            <a:pPr algn="l"/>
            <a:r>
              <a:rPr lang="zh-CN" altLang="en-US" sz="2400" b="0" i="0" dirty="0">
                <a:solidFill>
                  <a:srgbClr val="333333"/>
                </a:solidFill>
                <a:effectLst/>
                <a:latin typeface="Helvetica Neue"/>
              </a:rPr>
              <a:t>特征字符分析法：顾名思义，就是根据攻击者利用的漏洞特征，进行判断攻击者使用的是哪一种攻击。</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常见的类型有</a:t>
            </a:r>
            <a:r>
              <a:rPr lang="en-US" altLang="zh-CN" sz="2400" b="0" i="0" dirty="0">
                <a:solidFill>
                  <a:srgbClr val="333333"/>
                </a:solidFill>
                <a:effectLst/>
                <a:latin typeface="Helvetica Neue"/>
              </a:rPr>
              <a:t>SQL</a:t>
            </a:r>
            <a:r>
              <a:rPr lang="zh-CN" altLang="en-US" sz="2400" b="0" i="0" dirty="0">
                <a:solidFill>
                  <a:srgbClr val="333333"/>
                </a:solidFill>
                <a:effectLst/>
                <a:latin typeface="Helvetica Neue"/>
              </a:rPr>
              <a:t>注入、</a:t>
            </a:r>
            <a:r>
              <a:rPr lang="en-US" altLang="zh-CN" sz="2400" b="0" i="0" dirty="0">
                <a:solidFill>
                  <a:srgbClr val="333333"/>
                </a:solidFill>
                <a:effectLst/>
                <a:latin typeface="Helvetica Neue"/>
              </a:rPr>
              <a:t>XSS</a:t>
            </a:r>
            <a:r>
              <a:rPr lang="zh-CN" altLang="en-US" sz="2400" b="0" i="0" dirty="0">
                <a:solidFill>
                  <a:srgbClr val="333333"/>
                </a:solidFill>
                <a:effectLst/>
                <a:latin typeface="Helvetica Neue"/>
              </a:rPr>
              <a:t>跨站脚本攻击、恶意文件上传、一句话木马连接等。下面举一些常见的例子。</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298630"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Web</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特征字符分析</a:t>
            </a:r>
          </a:p>
        </p:txBody>
      </p:sp>
    </p:spTree>
    <p:extLst>
      <p:ext uri="{BB962C8B-B14F-4D97-AF65-F5344CB8AC3E}">
        <p14:creationId xmlns:p14="http://schemas.microsoft.com/office/powerpoint/2010/main" val="2944323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35721" y="1502204"/>
            <a:ext cx="4876800" cy="4955203"/>
          </a:xfrm>
          <a:prstGeom prst="rect">
            <a:avLst/>
          </a:prstGeom>
          <a:noFill/>
        </p:spPr>
        <p:txBody>
          <a:bodyPr wrap="square" rtlCol="0">
            <a:spAutoFit/>
          </a:bodyPr>
          <a:lstStyle/>
          <a:p>
            <a:pPr algn="l"/>
            <a:r>
              <a:rPr lang="zh-CN" altLang="en-US" sz="2000" b="0" i="0" dirty="0">
                <a:solidFill>
                  <a:srgbClr val="333333"/>
                </a:solidFill>
                <a:effectLst/>
                <a:latin typeface="Helvetica Neue"/>
              </a:rPr>
              <a:t>漏洞特征：存在</a:t>
            </a:r>
            <a:r>
              <a:rPr lang="en-US" altLang="zh-CN" sz="2000" b="0" i="0" dirty="0">
                <a:solidFill>
                  <a:srgbClr val="333333"/>
                </a:solidFill>
                <a:effectLst/>
                <a:latin typeface="Helvetica Neue"/>
              </a:rPr>
              <a:t>SQL</a:t>
            </a:r>
            <a:r>
              <a:rPr lang="zh-CN" altLang="en-US" sz="2000" b="0" i="0" dirty="0">
                <a:solidFill>
                  <a:srgbClr val="333333"/>
                </a:solidFill>
                <a:effectLst/>
                <a:latin typeface="Helvetica Neue"/>
              </a:rPr>
              <a:t>注入语句</a:t>
            </a:r>
            <a:endParaRPr lang="en-US" altLang="zh-CN" sz="2000" b="0" i="0" dirty="0">
              <a:solidFill>
                <a:srgbClr val="333333"/>
              </a:solidFill>
              <a:effectLst/>
              <a:latin typeface="Helvetica Neue"/>
            </a:endParaRPr>
          </a:p>
          <a:p>
            <a:pPr algn="l"/>
            <a:r>
              <a:rPr lang="zh-CN" altLang="en-US" sz="2000" b="0" i="0" dirty="0">
                <a:solidFill>
                  <a:srgbClr val="333333"/>
                </a:solidFill>
                <a:effectLst/>
                <a:latin typeface="Helvetica Neue"/>
              </a:rPr>
              <a:t>通过报错注入、布尔盲注、时间盲注判断是否存在注入：</a:t>
            </a:r>
          </a:p>
          <a:p>
            <a:pPr marL="285750" indent="-285750" algn="l">
              <a:buFont typeface="Arial" panose="020B0604020202020204" pitchFamily="34" charset="0"/>
              <a:buChar char="•"/>
            </a:pPr>
            <a:r>
              <a:rPr lang="zh-CN" altLang="en-US" sz="1600" b="0" i="0" dirty="0">
                <a:solidFill>
                  <a:srgbClr val="333333"/>
                </a:solidFill>
                <a:effectLst/>
                <a:latin typeface="Helvetica Neue"/>
              </a:rPr>
              <a:t>字符型</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参数后加单引号，报错：</a:t>
            </a:r>
            <a:r>
              <a:rPr lang="en-US" altLang="zh-CN" sz="1600" b="0" i="0" dirty="0">
                <a:solidFill>
                  <a:srgbClr val="333333"/>
                </a:solidFill>
                <a:effectLst/>
                <a:latin typeface="Helvetica Neue"/>
              </a:rPr>
              <a:t>sql1.php?name=admin'</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a:t>
            </a:r>
            <a:r>
              <a:rPr lang="en-US" altLang="zh-CN" sz="1600" b="0" i="0" dirty="0">
                <a:solidFill>
                  <a:srgbClr val="333333"/>
                </a:solidFill>
                <a:effectLst/>
                <a:latin typeface="Helvetica Neue"/>
              </a:rPr>
              <a:t>' and '1'='2</a:t>
            </a:r>
            <a:r>
              <a:rPr lang="zh-CN" altLang="en-US" sz="1600" b="0" i="0" dirty="0">
                <a:solidFill>
                  <a:srgbClr val="333333"/>
                </a:solidFill>
                <a:effectLst/>
                <a:latin typeface="Helvetica Neue"/>
              </a:rPr>
              <a:t>和</a:t>
            </a:r>
            <a:r>
              <a:rPr lang="en-US" altLang="zh-CN" sz="1600" b="0" i="0" dirty="0">
                <a:solidFill>
                  <a:srgbClr val="333333"/>
                </a:solidFill>
                <a:effectLst/>
                <a:latin typeface="Helvetica Neue"/>
              </a:rPr>
              <a:t>' and '1'='2</a:t>
            </a:r>
            <a:r>
              <a:rPr lang="zh-CN" altLang="en-US" sz="1600" b="0" i="0" dirty="0">
                <a:solidFill>
                  <a:srgbClr val="333333"/>
                </a:solidFill>
                <a:effectLst/>
                <a:latin typeface="Helvetica Neue"/>
              </a:rPr>
              <a:t>，访问正常：</a:t>
            </a:r>
            <a:r>
              <a:rPr lang="en-US" altLang="zh-CN" sz="1600" b="0" i="0" dirty="0">
                <a:solidFill>
                  <a:srgbClr val="333333"/>
                </a:solidFill>
                <a:effectLst/>
                <a:latin typeface="Helvetica Neue"/>
              </a:rPr>
              <a:t>sql1.php?name=admin' and '1'='1 /sql1.php?name=admin' and '1'='2</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a:t>
            </a:r>
            <a:r>
              <a:rPr lang="en-US" altLang="zh-CN" sz="1600" b="0" i="0" dirty="0">
                <a:solidFill>
                  <a:srgbClr val="333333"/>
                </a:solidFill>
                <a:effectLst/>
                <a:latin typeface="Helvetica Neue"/>
              </a:rPr>
              <a:t>' and sleep(3) --</a:t>
            </a:r>
            <a:r>
              <a:rPr lang="zh-CN" altLang="en-US" sz="1600" b="0" i="0" dirty="0">
                <a:solidFill>
                  <a:srgbClr val="333333"/>
                </a:solidFill>
                <a:effectLst/>
                <a:latin typeface="Helvetica Neue"/>
              </a:rPr>
              <a:t>，是否延迟</a:t>
            </a:r>
            <a:r>
              <a:rPr lang="en-US" altLang="zh-CN" sz="1600" b="0" i="0" dirty="0">
                <a:solidFill>
                  <a:srgbClr val="333333"/>
                </a:solidFill>
                <a:effectLst/>
                <a:latin typeface="Helvetica Neue"/>
              </a:rPr>
              <a:t>3</a:t>
            </a:r>
            <a:r>
              <a:rPr lang="zh-CN" altLang="en-US" sz="1600" b="0" i="0" dirty="0">
                <a:solidFill>
                  <a:srgbClr val="333333"/>
                </a:solidFill>
                <a:effectLst/>
                <a:latin typeface="Helvetica Neue"/>
              </a:rPr>
              <a:t>秒打开：</a:t>
            </a:r>
            <a:r>
              <a:rPr lang="en-US" altLang="zh-CN" sz="1600" b="0" i="0" dirty="0">
                <a:solidFill>
                  <a:srgbClr val="333333"/>
                </a:solidFill>
                <a:effectLst/>
                <a:latin typeface="Helvetica Neue"/>
              </a:rPr>
              <a:t>sql1.php?name=admin' and/or sleep(3)--</a:t>
            </a:r>
          </a:p>
          <a:p>
            <a:pPr marL="285750" indent="-285750" algn="l">
              <a:buFont typeface="Arial" panose="020B0604020202020204" pitchFamily="34" charset="0"/>
              <a:buChar char="•"/>
            </a:pPr>
            <a:r>
              <a:rPr lang="zh-CN" altLang="en-US" sz="1600" b="0" i="0" dirty="0">
                <a:solidFill>
                  <a:srgbClr val="333333"/>
                </a:solidFill>
                <a:effectLst/>
                <a:latin typeface="Helvetica Neue"/>
              </a:rPr>
              <a:t>数字型</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参数后加单引号，报错</a:t>
            </a:r>
            <a:r>
              <a:rPr lang="en-US" altLang="zh-CN" sz="1600" b="0" i="0" dirty="0">
                <a:solidFill>
                  <a:srgbClr val="333333"/>
                </a:solidFill>
                <a:effectLst/>
                <a:latin typeface="Helvetica Neue"/>
              </a:rPr>
              <a:t>:sql2.php?id=1'</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a:t>
            </a:r>
            <a:r>
              <a:rPr lang="en-US" altLang="zh-CN" sz="1600" b="0" i="0" dirty="0">
                <a:solidFill>
                  <a:srgbClr val="333333"/>
                </a:solidFill>
                <a:effectLst/>
                <a:latin typeface="Helvetica Neue"/>
              </a:rPr>
              <a:t>and 1=1</a:t>
            </a:r>
            <a:r>
              <a:rPr lang="zh-CN" altLang="en-US" sz="1600" b="0" i="0" dirty="0">
                <a:solidFill>
                  <a:srgbClr val="333333"/>
                </a:solidFill>
                <a:effectLst/>
                <a:latin typeface="Helvetica Neue"/>
              </a:rPr>
              <a:t>和</a:t>
            </a:r>
            <a:r>
              <a:rPr lang="en-US" altLang="zh-CN" sz="1600" b="0" i="0" dirty="0">
                <a:solidFill>
                  <a:srgbClr val="333333"/>
                </a:solidFill>
                <a:effectLst/>
                <a:latin typeface="Helvetica Neue"/>
              </a:rPr>
              <a:t>and 1=2</a:t>
            </a:r>
            <a:r>
              <a:rPr lang="zh-CN" altLang="en-US" sz="1600" b="0" i="0" dirty="0">
                <a:solidFill>
                  <a:srgbClr val="333333"/>
                </a:solidFill>
                <a:effectLst/>
                <a:latin typeface="Helvetica Neue"/>
              </a:rPr>
              <a:t>，访问正常：</a:t>
            </a:r>
            <a:r>
              <a:rPr lang="en-US" altLang="zh-CN" sz="1600" b="0" i="0" dirty="0">
                <a:solidFill>
                  <a:srgbClr val="333333"/>
                </a:solidFill>
                <a:effectLst/>
                <a:latin typeface="Helvetica Neue"/>
              </a:rPr>
              <a:t>sql2.php?id=1 and 1=1/sql2.php?id=1 and 1=2</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a:t>
            </a:r>
            <a:r>
              <a:rPr lang="en-US" altLang="zh-CN" sz="1600" b="0" i="0" dirty="0">
                <a:solidFill>
                  <a:srgbClr val="333333"/>
                </a:solidFill>
                <a:effectLst/>
                <a:latin typeface="Helvetica Neue"/>
              </a:rPr>
              <a:t>and sleep(5)</a:t>
            </a:r>
            <a:r>
              <a:rPr lang="zh-CN" altLang="en-US" sz="1600" b="0" i="0" dirty="0">
                <a:solidFill>
                  <a:srgbClr val="333333"/>
                </a:solidFill>
                <a:effectLst/>
                <a:latin typeface="Helvetica Neue"/>
              </a:rPr>
              <a:t>，是否延迟</a:t>
            </a:r>
            <a:r>
              <a:rPr lang="en-US" altLang="zh-CN" sz="1600" b="0" i="0" dirty="0">
                <a:solidFill>
                  <a:srgbClr val="333333"/>
                </a:solidFill>
                <a:effectLst/>
                <a:latin typeface="Helvetica Neue"/>
              </a:rPr>
              <a:t>3</a:t>
            </a:r>
            <a:r>
              <a:rPr lang="zh-CN" altLang="en-US" sz="1600" b="0" i="0" dirty="0">
                <a:solidFill>
                  <a:srgbClr val="333333"/>
                </a:solidFill>
                <a:effectLst/>
                <a:latin typeface="Helvetica Neue"/>
              </a:rPr>
              <a:t>秒打开：</a:t>
            </a:r>
            <a:r>
              <a:rPr lang="en-US" altLang="zh-CN" sz="1600" b="0" i="0" dirty="0">
                <a:solidFill>
                  <a:srgbClr val="333333"/>
                </a:solidFill>
                <a:effectLst/>
                <a:latin typeface="Helvetica Neue"/>
              </a:rPr>
              <a:t>sql2.php?id=1 and sleep(5)</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525983"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Web</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——SQL</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注入</a:t>
            </a:r>
          </a:p>
        </p:txBody>
      </p:sp>
      <p:sp>
        <p:nvSpPr>
          <p:cNvPr id="3" name="文本框 2">
            <a:extLst>
              <a:ext uri="{FF2B5EF4-FFF2-40B4-BE49-F238E27FC236}">
                <a16:creationId xmlns:a16="http://schemas.microsoft.com/office/drawing/2014/main" id="{2675F11F-0A66-4B05-86B7-F7E44326596E}"/>
              </a:ext>
            </a:extLst>
          </p:cNvPr>
          <p:cNvSpPr txBox="1"/>
          <p:nvPr/>
        </p:nvSpPr>
        <p:spPr>
          <a:xfrm>
            <a:off x="6279481" y="573931"/>
            <a:ext cx="5576898" cy="5755422"/>
          </a:xfrm>
          <a:prstGeom prst="rect">
            <a:avLst/>
          </a:prstGeom>
          <a:noFill/>
        </p:spPr>
        <p:txBody>
          <a:bodyPr wrap="square" rtlCol="0">
            <a:spAutoFit/>
          </a:bodyPr>
          <a:lstStyle/>
          <a:p>
            <a:r>
              <a:rPr lang="zh-CN" altLang="en-US" sz="1600" dirty="0"/>
              <a:t>通过各种注入语句进行</a:t>
            </a:r>
            <a:r>
              <a:rPr lang="en-US" altLang="zh-CN" sz="1600" dirty="0"/>
              <a:t>SQL</a:t>
            </a:r>
            <a:r>
              <a:rPr lang="zh-CN" altLang="en-US" sz="1600" dirty="0"/>
              <a:t>注入攻击：</a:t>
            </a:r>
          </a:p>
          <a:p>
            <a:pPr marL="285750" indent="-285750">
              <a:buFont typeface="Arial" panose="020B0604020202020204" pitchFamily="34" charset="0"/>
              <a:buChar char="•"/>
            </a:pPr>
            <a:r>
              <a:rPr lang="zh-CN" altLang="en-US" sz="1600" dirty="0"/>
              <a:t>联合查询注入</a:t>
            </a:r>
          </a:p>
          <a:p>
            <a:pPr marL="742950" lvl="1" indent="-285750">
              <a:buFont typeface="Arial" panose="020B0604020202020204" pitchFamily="34" charset="0"/>
              <a:buChar char="•"/>
            </a:pPr>
            <a:r>
              <a:rPr lang="en-US" altLang="zh-CN" sz="1600" dirty="0"/>
              <a:t>union select</a:t>
            </a:r>
          </a:p>
          <a:p>
            <a:pPr marL="742950" lvl="1" indent="-285750">
              <a:buFont typeface="Arial" panose="020B0604020202020204" pitchFamily="34" charset="0"/>
              <a:buChar char="•"/>
            </a:pPr>
            <a:r>
              <a:rPr lang="en-US" altLang="zh-CN" sz="1600" dirty="0"/>
              <a:t>order by</a:t>
            </a:r>
          </a:p>
          <a:p>
            <a:pPr marL="285750" indent="-285750">
              <a:buFont typeface="Arial" panose="020B0604020202020204" pitchFamily="34" charset="0"/>
              <a:buChar char="•"/>
            </a:pPr>
            <a:r>
              <a:rPr lang="zh-CN" altLang="en-US" sz="1600" dirty="0"/>
              <a:t>报错注入</a:t>
            </a:r>
            <a:r>
              <a:rPr lang="en-US" altLang="zh-CN" sz="1600" dirty="0"/>
              <a:t>(</a:t>
            </a:r>
            <a:r>
              <a:rPr lang="zh-CN" altLang="en-US" sz="1600" dirty="0"/>
              <a:t>常见报错注入函数</a:t>
            </a:r>
            <a:r>
              <a:rPr lang="en-US" altLang="zh-CN" sz="1600" dirty="0"/>
              <a:t>)</a:t>
            </a:r>
          </a:p>
          <a:p>
            <a:pPr marL="742950" lvl="1" indent="-285750">
              <a:buFont typeface="Arial" panose="020B0604020202020204" pitchFamily="34" charset="0"/>
              <a:buChar char="•"/>
            </a:pPr>
            <a:r>
              <a:rPr lang="en-US" altLang="zh-CN" sz="1600" dirty="0"/>
              <a:t>floor()</a:t>
            </a:r>
          </a:p>
          <a:p>
            <a:pPr marL="742950" lvl="1" indent="-285750">
              <a:buFont typeface="Arial" panose="020B0604020202020204" pitchFamily="34" charset="0"/>
              <a:buChar char="•"/>
            </a:pPr>
            <a:r>
              <a:rPr lang="en-US" altLang="zh-CN" sz="1600" dirty="0" err="1"/>
              <a:t>extractvalue</a:t>
            </a:r>
            <a:r>
              <a:rPr lang="en-US" altLang="zh-CN" sz="1600" dirty="0"/>
              <a:t>()</a:t>
            </a:r>
          </a:p>
          <a:p>
            <a:pPr marL="742950" lvl="1" indent="-285750">
              <a:buFont typeface="Arial" panose="020B0604020202020204" pitchFamily="34" charset="0"/>
              <a:buChar char="•"/>
            </a:pPr>
            <a:r>
              <a:rPr lang="en-US" altLang="zh-CN" sz="1600" dirty="0" err="1"/>
              <a:t>updatexml</a:t>
            </a:r>
            <a:r>
              <a:rPr lang="en-US" altLang="zh-CN" sz="1600" dirty="0"/>
              <a:t>()</a:t>
            </a:r>
          </a:p>
          <a:p>
            <a:pPr marL="742950" lvl="1" indent="-285750">
              <a:buFont typeface="Arial" panose="020B0604020202020204" pitchFamily="34" charset="0"/>
              <a:buChar char="•"/>
            </a:pPr>
            <a:r>
              <a:rPr lang="en-US" altLang="zh-CN" sz="1600" dirty="0"/>
              <a:t>···</a:t>
            </a:r>
          </a:p>
          <a:p>
            <a:r>
              <a:rPr lang="zh-CN" altLang="en-US" sz="1600" dirty="0"/>
              <a:t>常见数据库类型判断</a:t>
            </a:r>
          </a:p>
          <a:p>
            <a:pPr marL="285750" indent="-285750">
              <a:buFont typeface="Arial" panose="020B0604020202020204" pitchFamily="34" charset="0"/>
              <a:buChar char="•"/>
            </a:pPr>
            <a:r>
              <a:rPr lang="en-US" altLang="zh-CN" sz="1600" dirty="0"/>
              <a:t>ACCESS</a:t>
            </a:r>
          </a:p>
          <a:p>
            <a:pPr marL="742950" lvl="1" indent="-285750">
              <a:buFont typeface="Arial" panose="020B0604020202020204" pitchFamily="34" charset="0"/>
              <a:buChar char="•"/>
            </a:pPr>
            <a:r>
              <a:rPr lang="en-US" altLang="zh-CN" sz="1600" dirty="0"/>
              <a:t>and (select count () from </a:t>
            </a:r>
            <a:r>
              <a:rPr lang="en-US" altLang="zh-CN" sz="1600" dirty="0" err="1"/>
              <a:t>sysobjects</a:t>
            </a:r>
            <a:r>
              <a:rPr lang="en-US" altLang="zh-CN" sz="1600" dirty="0"/>
              <a:t>)&gt;0</a:t>
            </a:r>
            <a:r>
              <a:rPr lang="zh-CN" altLang="en-US" sz="1600" dirty="0"/>
              <a:t>返回异常</a:t>
            </a:r>
          </a:p>
          <a:p>
            <a:pPr marL="742950" lvl="1" indent="-285750">
              <a:buFont typeface="Arial" panose="020B0604020202020204" pitchFamily="34" charset="0"/>
              <a:buChar char="•"/>
            </a:pPr>
            <a:r>
              <a:rPr lang="en-US" altLang="zh-CN" sz="1600" dirty="0"/>
              <a:t>and (select count () from </a:t>
            </a:r>
            <a:r>
              <a:rPr lang="en-US" altLang="zh-CN" sz="1600" dirty="0" err="1"/>
              <a:t>msysobjects</a:t>
            </a:r>
            <a:r>
              <a:rPr lang="en-US" altLang="zh-CN" sz="1600" dirty="0"/>
              <a:t>)&gt;0</a:t>
            </a:r>
            <a:r>
              <a:rPr lang="zh-CN" altLang="en-US" sz="1600" dirty="0"/>
              <a:t>返回异常</a:t>
            </a:r>
          </a:p>
          <a:p>
            <a:pPr marL="285750" indent="-285750">
              <a:buFont typeface="Arial" panose="020B0604020202020204" pitchFamily="34" charset="0"/>
              <a:buChar char="•"/>
            </a:pPr>
            <a:r>
              <a:rPr lang="en-US" altLang="zh-CN" sz="1600" dirty="0"/>
              <a:t>SQLSERVER</a:t>
            </a:r>
          </a:p>
          <a:p>
            <a:pPr marL="742950" lvl="1" indent="-285750">
              <a:buFont typeface="Arial" panose="020B0604020202020204" pitchFamily="34" charset="0"/>
              <a:buChar char="•"/>
            </a:pPr>
            <a:r>
              <a:rPr lang="en-US" altLang="zh-CN" sz="1600" dirty="0"/>
              <a:t>and (select count () from </a:t>
            </a:r>
            <a:r>
              <a:rPr lang="en-US" altLang="zh-CN" sz="1600" dirty="0" err="1"/>
              <a:t>sysobjects</a:t>
            </a:r>
            <a:r>
              <a:rPr lang="en-US" altLang="zh-CN" sz="1600" dirty="0"/>
              <a:t>)&gt;0</a:t>
            </a:r>
            <a:r>
              <a:rPr lang="zh-CN" altLang="en-US" sz="1600" dirty="0"/>
              <a:t>返回正常</a:t>
            </a:r>
          </a:p>
          <a:p>
            <a:pPr marL="742950" lvl="1" indent="-285750">
              <a:buFont typeface="Arial" panose="020B0604020202020204" pitchFamily="34" charset="0"/>
              <a:buChar char="•"/>
            </a:pPr>
            <a:r>
              <a:rPr lang="en-US" altLang="zh-CN" sz="1600" dirty="0"/>
              <a:t>and (select count () from </a:t>
            </a:r>
            <a:r>
              <a:rPr lang="en-US" altLang="zh-CN" sz="1600" dirty="0" err="1"/>
              <a:t>msysobjects</a:t>
            </a:r>
            <a:r>
              <a:rPr lang="en-US" altLang="zh-CN" sz="1600" dirty="0"/>
              <a:t>)&gt;0</a:t>
            </a:r>
            <a:r>
              <a:rPr lang="zh-CN" altLang="en-US" sz="1600" dirty="0"/>
              <a:t>返回异常</a:t>
            </a:r>
          </a:p>
          <a:p>
            <a:pPr marL="742950" lvl="1" indent="-285750">
              <a:buFont typeface="Arial" panose="020B0604020202020204" pitchFamily="34" charset="0"/>
              <a:buChar char="•"/>
            </a:pPr>
            <a:r>
              <a:rPr lang="en-US" altLang="zh-CN" sz="1600" dirty="0"/>
              <a:t>and left(version(),1)=5%23</a:t>
            </a:r>
            <a:r>
              <a:rPr lang="zh-CN" altLang="en-US" sz="1600" dirty="0"/>
              <a:t>参数</a:t>
            </a:r>
            <a:r>
              <a:rPr lang="en-US" altLang="zh-CN" sz="1600" dirty="0"/>
              <a:t>5</a:t>
            </a:r>
            <a:r>
              <a:rPr lang="zh-CN" altLang="en-US" sz="1600" dirty="0"/>
              <a:t>也可能是</a:t>
            </a:r>
            <a:r>
              <a:rPr lang="en-US" altLang="zh-CN" sz="1600" dirty="0"/>
              <a:t>4</a:t>
            </a:r>
          </a:p>
          <a:p>
            <a:pPr marL="285750" indent="-285750">
              <a:buFont typeface="Arial" panose="020B0604020202020204" pitchFamily="34" charset="0"/>
              <a:buChar char="•"/>
            </a:pPr>
            <a:r>
              <a:rPr lang="en-US" altLang="zh-CN" sz="1600" dirty="0"/>
              <a:t>MYSQL</a:t>
            </a:r>
          </a:p>
          <a:p>
            <a:pPr marL="742950" lvl="1" indent="-285750">
              <a:buFont typeface="Arial" panose="020B0604020202020204" pitchFamily="34" charset="0"/>
              <a:buChar char="•"/>
            </a:pPr>
            <a:r>
              <a:rPr lang="en-US" altLang="zh-CN" sz="1600" dirty="0"/>
              <a:t>id=2 and version()&gt;0</a:t>
            </a:r>
            <a:r>
              <a:rPr lang="zh-CN" altLang="en-US" sz="1600" dirty="0"/>
              <a:t>返回正常</a:t>
            </a:r>
          </a:p>
          <a:p>
            <a:pPr marL="742950" lvl="1" indent="-285750">
              <a:buFont typeface="Arial" panose="020B0604020202020204" pitchFamily="34" charset="0"/>
              <a:buChar char="•"/>
            </a:pPr>
            <a:r>
              <a:rPr lang="en-US" altLang="zh-CN" sz="1600" dirty="0"/>
              <a:t>id=2 and length(user())&gt;0</a:t>
            </a:r>
            <a:r>
              <a:rPr lang="zh-CN" altLang="en-US" sz="1600" dirty="0"/>
              <a:t>返回正常</a:t>
            </a:r>
          </a:p>
          <a:p>
            <a:pPr marL="742950" lvl="1" indent="-285750">
              <a:buFont typeface="Arial" panose="020B0604020202020204" pitchFamily="34" charset="0"/>
              <a:buChar char="•"/>
            </a:pPr>
            <a:r>
              <a:rPr lang="en-US" altLang="zh-CN" sz="1600" dirty="0"/>
              <a:t>id=2 CHAR(97, 110, 100, 32, 49, 61, 49)</a:t>
            </a:r>
            <a:r>
              <a:rPr lang="zh-CN" altLang="en-US" sz="1600" dirty="0"/>
              <a:t>返回正常</a:t>
            </a:r>
          </a:p>
          <a:p>
            <a:pPr marL="742950" lvl="1" indent="-285750">
              <a:buFont typeface="Arial" panose="020B0604020202020204" pitchFamily="34" charset="0"/>
              <a:buChar char="•"/>
            </a:pPr>
            <a:r>
              <a:rPr lang="en-US" altLang="zh-CN" sz="1600" dirty="0"/>
              <a:t>Oracle</a:t>
            </a:r>
          </a:p>
          <a:p>
            <a:pPr marL="742950" lvl="1" indent="-285750">
              <a:buFont typeface="Arial" panose="020B0604020202020204" pitchFamily="34" charset="0"/>
              <a:buChar char="•"/>
            </a:pPr>
            <a:r>
              <a:rPr lang="en-US" altLang="zh-CN" sz="1600" dirty="0"/>
              <a:t>and length (select user from dual)&gt;0</a:t>
            </a:r>
            <a:r>
              <a:rPr lang="zh-CN" altLang="en-US" sz="1600" dirty="0"/>
              <a:t>返回正常</a:t>
            </a:r>
          </a:p>
        </p:txBody>
      </p:sp>
    </p:spTree>
    <p:extLst>
      <p:ext uri="{BB962C8B-B14F-4D97-AF65-F5344CB8AC3E}">
        <p14:creationId xmlns:p14="http://schemas.microsoft.com/office/powerpoint/2010/main" val="3086123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52762" y="1113266"/>
            <a:ext cx="5315165" cy="5139869"/>
          </a:xfrm>
          <a:prstGeom prst="rect">
            <a:avLst/>
          </a:prstGeom>
          <a:noFill/>
        </p:spPr>
        <p:txBody>
          <a:bodyPr wrap="square" rtlCol="0">
            <a:spAutoFit/>
          </a:bodyPr>
          <a:lstStyle/>
          <a:p>
            <a:pPr algn="l"/>
            <a:r>
              <a:rPr lang="zh-CN" altLang="en-US" sz="2000" b="0" i="0" dirty="0">
                <a:solidFill>
                  <a:srgbClr val="333333"/>
                </a:solidFill>
                <a:effectLst/>
                <a:latin typeface="Helvetica Neue"/>
              </a:rPr>
              <a:t>漏洞特征：明显的</a:t>
            </a:r>
            <a:r>
              <a:rPr lang="en-US" altLang="zh-CN" sz="2000" b="0" i="0" dirty="0" err="1">
                <a:solidFill>
                  <a:srgbClr val="333333"/>
                </a:solidFill>
                <a:effectLst/>
                <a:latin typeface="Helvetica Neue"/>
              </a:rPr>
              <a:t>js</a:t>
            </a:r>
            <a:r>
              <a:rPr lang="zh-CN" altLang="en-US" sz="2000" b="0" i="0" dirty="0">
                <a:solidFill>
                  <a:srgbClr val="333333"/>
                </a:solidFill>
                <a:effectLst/>
                <a:latin typeface="Helvetica Neue"/>
              </a:rPr>
              <a:t>恶意执行代码</a:t>
            </a:r>
          </a:p>
          <a:p>
            <a:pPr algn="l"/>
            <a:r>
              <a:rPr lang="zh-CN" altLang="en-US" sz="2000" b="0" i="0" dirty="0">
                <a:solidFill>
                  <a:srgbClr val="333333"/>
                </a:solidFill>
                <a:effectLst/>
                <a:latin typeface="Helvetica Neue"/>
              </a:rPr>
              <a:t>常见的</a:t>
            </a:r>
            <a:r>
              <a:rPr lang="en-US" altLang="zh-CN" sz="2000" b="0" i="0" dirty="0">
                <a:solidFill>
                  <a:srgbClr val="333333"/>
                </a:solidFill>
                <a:effectLst/>
                <a:latin typeface="Helvetica Neue"/>
              </a:rPr>
              <a:t>XSS</a:t>
            </a:r>
            <a:r>
              <a:rPr lang="zh-CN" altLang="en-US" sz="2000" b="0" i="0" dirty="0">
                <a:solidFill>
                  <a:srgbClr val="333333"/>
                </a:solidFill>
                <a:effectLst/>
                <a:latin typeface="Helvetica Neue"/>
              </a:rPr>
              <a:t>跨站脚本攻击中存在的一些代码</a:t>
            </a:r>
            <a:r>
              <a:rPr lang="zh-CN" altLang="en-US" sz="1600" b="0" i="0" dirty="0">
                <a:solidFill>
                  <a:srgbClr val="333333"/>
                </a:solidFill>
                <a:effectLst/>
                <a:latin typeface="Helvetica Neue"/>
              </a:rPr>
              <a:t>：</a:t>
            </a:r>
            <a:endParaRPr lang="en-US" altLang="zh-CN" sz="1600" b="0" i="0" dirty="0">
              <a:solidFill>
                <a:srgbClr val="333333"/>
              </a:solidFill>
              <a:effectLst/>
              <a:latin typeface="Helvetica Neue"/>
            </a:endParaRPr>
          </a:p>
          <a:p>
            <a:pPr algn="l"/>
            <a:endParaRPr lang="zh-CN" altLang="en-US" sz="1600" b="0" i="0" dirty="0">
              <a:solidFill>
                <a:srgbClr val="333333"/>
              </a:solidFill>
              <a:effectLst/>
              <a:latin typeface="Helvetica Neue"/>
            </a:endParaRPr>
          </a:p>
          <a:p>
            <a:pPr marL="285750" indent="-285750" algn="l">
              <a:buFont typeface="Arial" panose="020B0604020202020204" pitchFamily="34" charset="0"/>
              <a:buChar char="•"/>
            </a:pPr>
            <a:r>
              <a:rPr lang="zh-CN" altLang="en-US" sz="1600" b="0" i="0" dirty="0">
                <a:solidFill>
                  <a:srgbClr val="333333"/>
                </a:solidFill>
                <a:effectLst/>
                <a:latin typeface="Helvetica Neue"/>
              </a:rPr>
              <a:t>标签</a:t>
            </a:r>
          </a:p>
          <a:p>
            <a:pPr marL="742950" lvl="1" indent="-285750">
              <a:buFont typeface="Arial" panose="020B0604020202020204" pitchFamily="34" charset="0"/>
              <a:buChar char="•"/>
            </a:pPr>
            <a:r>
              <a:rPr lang="en-US" altLang="zh-CN" sz="1600" b="0" i="0" dirty="0">
                <a:solidFill>
                  <a:srgbClr val="333333"/>
                </a:solidFill>
                <a:effectLst/>
                <a:latin typeface="Helvetica Neue"/>
              </a:rPr>
              <a:t>&lt;script&gt;</a:t>
            </a:r>
          </a:p>
          <a:p>
            <a:pPr marL="742950" lvl="1" indent="-285750">
              <a:buFont typeface="Arial" panose="020B0604020202020204" pitchFamily="34" charset="0"/>
              <a:buChar char="•"/>
            </a:pPr>
            <a:r>
              <a:rPr lang="en-US" altLang="zh-CN" sz="1600" b="0" i="0" dirty="0">
                <a:solidFill>
                  <a:srgbClr val="333333"/>
                </a:solidFill>
                <a:effectLst/>
                <a:latin typeface="Helvetica Neue"/>
              </a:rPr>
              <a:t>&lt;body&gt;</a:t>
            </a:r>
          </a:p>
          <a:p>
            <a:pPr marL="742950" lvl="1" indent="-285750">
              <a:buFont typeface="Arial" panose="020B0604020202020204" pitchFamily="34" charset="0"/>
              <a:buChar char="•"/>
            </a:pPr>
            <a:r>
              <a:rPr lang="en-US" altLang="zh-CN" sz="1600" b="0" i="0" dirty="0">
                <a:solidFill>
                  <a:srgbClr val="333333"/>
                </a:solidFill>
                <a:effectLst/>
                <a:latin typeface="Helvetica Neue"/>
              </a:rPr>
              <a:t>&lt;input&gt;</a:t>
            </a:r>
          </a:p>
          <a:p>
            <a:pPr marL="742950" lvl="1" indent="-285750">
              <a:buFont typeface="Arial" panose="020B0604020202020204" pitchFamily="34" charset="0"/>
              <a:buChar char="•"/>
            </a:pPr>
            <a:r>
              <a:rPr lang="en-US" altLang="zh-CN" sz="1600" b="0" i="0" dirty="0">
                <a:solidFill>
                  <a:srgbClr val="333333"/>
                </a:solidFill>
                <a:effectLst/>
                <a:latin typeface="Helvetica Neue"/>
              </a:rPr>
              <a:t>&lt;</a:t>
            </a:r>
            <a:r>
              <a:rPr lang="en-US" altLang="zh-CN" sz="1600" b="0" i="0" dirty="0" err="1">
                <a:solidFill>
                  <a:srgbClr val="333333"/>
                </a:solidFill>
                <a:effectLst/>
                <a:latin typeface="Helvetica Neue"/>
              </a:rPr>
              <a:t>img</a:t>
            </a:r>
            <a:r>
              <a:rPr lang="en-US" altLang="zh-CN" sz="1600" b="0" i="0" dirty="0">
                <a:solidFill>
                  <a:srgbClr val="333333"/>
                </a:solidFill>
                <a:effectLst/>
                <a:latin typeface="Helvetica Neue"/>
              </a:rPr>
              <a:t>&gt;</a:t>
            </a:r>
          </a:p>
          <a:p>
            <a:pPr marL="742950" lvl="1" indent="-285750">
              <a:buFont typeface="Arial" panose="020B0604020202020204" pitchFamily="34" charset="0"/>
              <a:buChar char="•"/>
            </a:pPr>
            <a:r>
              <a:rPr lang="en-US" altLang="zh-CN" sz="1600" b="0" i="0" dirty="0">
                <a:solidFill>
                  <a:srgbClr val="333333"/>
                </a:solidFill>
                <a:effectLst/>
                <a:latin typeface="Helvetica Neue"/>
              </a:rPr>
              <a:t>&lt;a&gt;</a:t>
            </a:r>
          </a:p>
          <a:p>
            <a:pPr marL="742950" lvl="1" indent="-285750">
              <a:buFont typeface="Arial" panose="020B0604020202020204" pitchFamily="34" charset="0"/>
              <a:buChar char="•"/>
            </a:pPr>
            <a:r>
              <a:rPr lang="en-US" altLang="zh-CN" sz="1600" b="0" i="0" dirty="0">
                <a:solidFill>
                  <a:srgbClr val="333333"/>
                </a:solidFill>
                <a:effectLst/>
                <a:latin typeface="Helvetica Neue"/>
              </a:rPr>
              <a:t>&lt;</a:t>
            </a:r>
            <a:r>
              <a:rPr lang="en-US" altLang="zh-CN" sz="1600" b="0" i="0" dirty="0" err="1">
                <a:solidFill>
                  <a:srgbClr val="333333"/>
                </a:solidFill>
                <a:effectLst/>
                <a:latin typeface="Helvetica Neue"/>
              </a:rPr>
              <a:t>svg</a:t>
            </a:r>
            <a:r>
              <a:rPr lang="en-US" altLang="zh-CN" sz="1600" b="0" i="0" dirty="0">
                <a:solidFill>
                  <a:srgbClr val="333333"/>
                </a:solidFill>
                <a:effectLst/>
                <a:latin typeface="Helvetica Neue"/>
              </a:rPr>
              <a:t>&gt;</a:t>
            </a:r>
          </a:p>
          <a:p>
            <a:pPr marL="742950" lvl="1" indent="-285750">
              <a:buFont typeface="Arial" panose="020B0604020202020204" pitchFamily="34" charset="0"/>
              <a:buChar char="•"/>
            </a:pPr>
            <a:r>
              <a:rPr lang="en-US" altLang="zh-CN" sz="1600" b="0" i="0" dirty="0">
                <a:solidFill>
                  <a:srgbClr val="333333"/>
                </a:solidFill>
                <a:effectLst/>
                <a:latin typeface="Helvetica Neue"/>
              </a:rPr>
              <a:t>&lt;BGSOUND&gt;</a:t>
            </a:r>
          </a:p>
          <a:p>
            <a:pPr marL="742950" lvl="1" indent="-285750">
              <a:buFont typeface="Arial" panose="020B0604020202020204" pitchFamily="34" charset="0"/>
              <a:buChar char="•"/>
            </a:pPr>
            <a:r>
              <a:rPr lang="en-US" altLang="zh-CN" sz="1600" b="0" i="0" dirty="0">
                <a:solidFill>
                  <a:srgbClr val="333333"/>
                </a:solidFill>
                <a:effectLst/>
                <a:latin typeface="Helvetica Neue"/>
              </a:rPr>
              <a:t>&lt;LINK&gt;</a:t>
            </a:r>
          </a:p>
          <a:p>
            <a:pPr marL="742950" lvl="1" indent="-285750">
              <a:buFont typeface="Arial" panose="020B0604020202020204" pitchFamily="34" charset="0"/>
              <a:buChar char="•"/>
            </a:pPr>
            <a:r>
              <a:rPr lang="en-US" altLang="zh-CN" sz="1600" b="0" i="0" dirty="0">
                <a:solidFill>
                  <a:srgbClr val="333333"/>
                </a:solidFill>
                <a:effectLst/>
                <a:latin typeface="Helvetica Neue"/>
              </a:rPr>
              <a:t>&lt;META&gt;</a:t>
            </a:r>
          </a:p>
          <a:p>
            <a:pPr marL="742950" lvl="1" indent="-285750">
              <a:buFont typeface="Arial" panose="020B0604020202020204" pitchFamily="34" charset="0"/>
              <a:buChar char="•"/>
            </a:pPr>
            <a:r>
              <a:rPr lang="en-US" altLang="zh-CN" sz="1600" b="0" i="0" dirty="0">
                <a:solidFill>
                  <a:srgbClr val="333333"/>
                </a:solidFill>
                <a:effectLst/>
                <a:latin typeface="Helvetica Neue"/>
              </a:rPr>
              <a:t>&lt;TABLE&gt;</a:t>
            </a:r>
          </a:p>
          <a:p>
            <a:pPr marL="742950" lvl="1" indent="-285750">
              <a:buFont typeface="Arial" panose="020B0604020202020204" pitchFamily="34" charset="0"/>
              <a:buChar char="•"/>
            </a:pPr>
            <a:r>
              <a:rPr lang="en-US" altLang="zh-CN" sz="1600" b="0" i="0" dirty="0">
                <a:solidFill>
                  <a:srgbClr val="333333"/>
                </a:solidFill>
                <a:effectLst/>
                <a:latin typeface="Helvetica Neue"/>
              </a:rPr>
              <a:t>&lt;DIV&gt;</a:t>
            </a:r>
          </a:p>
          <a:p>
            <a:pPr marL="742950" lvl="1" indent="-285750">
              <a:buFont typeface="Arial" panose="020B0604020202020204" pitchFamily="34" charset="0"/>
              <a:buChar char="•"/>
            </a:pPr>
            <a:r>
              <a:rPr lang="en-US" altLang="zh-CN" sz="1600" b="0" i="0" dirty="0">
                <a:solidFill>
                  <a:srgbClr val="333333"/>
                </a:solidFill>
                <a:effectLst/>
                <a:latin typeface="Helvetica Neue"/>
              </a:rPr>
              <a:t>&lt;IFRAME&gt;</a:t>
            </a:r>
          </a:p>
          <a:p>
            <a:pPr marL="742950" lvl="1" indent="-285750">
              <a:buFont typeface="Arial" panose="020B0604020202020204" pitchFamily="34" charset="0"/>
              <a:buChar char="•"/>
            </a:pPr>
            <a:r>
              <a:rPr lang="en-US" altLang="zh-CN" sz="1600" b="0" i="0" dirty="0">
                <a:solidFill>
                  <a:srgbClr val="333333"/>
                </a:solidFill>
                <a:effectLst/>
                <a:latin typeface="Helvetica Neue"/>
              </a:rPr>
              <a:t>&lt;FRAMESET&gt;</a:t>
            </a:r>
          </a:p>
          <a:p>
            <a:pPr marL="742950" lvl="1" indent="-285750">
              <a:buFont typeface="Arial" panose="020B0604020202020204" pitchFamily="34" charset="0"/>
              <a:buChar char="•"/>
            </a:pPr>
            <a:r>
              <a:rPr lang="en-US" altLang="zh-CN" sz="1600" b="0" i="0" dirty="0">
                <a:solidFill>
                  <a:srgbClr val="333333"/>
                </a:solidFill>
                <a:effectLst/>
                <a:latin typeface="Helvetica Neue"/>
              </a:rPr>
              <a:t>&lt;STYLE&gt;</a:t>
            </a:r>
          </a:p>
          <a:p>
            <a:pPr marL="742950" lvl="1" indent="-285750">
              <a:buFont typeface="Arial" panose="020B0604020202020204" pitchFamily="34" charset="0"/>
              <a:buChar char="•"/>
            </a:pPr>
            <a:r>
              <a:rPr lang="en-US" altLang="zh-CN" sz="1600" b="0" i="0" dirty="0">
                <a:solidFill>
                  <a:srgbClr val="333333"/>
                </a:solidFill>
                <a:effectLst/>
                <a:latin typeface="Helvetica Neue"/>
              </a:rPr>
              <a:t>&lt;OBJECT&gt;</a:t>
            </a:r>
          </a:p>
          <a:p>
            <a:pPr marL="742950" lvl="1" indent="-285750">
              <a:buFont typeface="Arial" panose="020B0604020202020204" pitchFamily="34" charset="0"/>
              <a:buChar char="•"/>
            </a:pPr>
            <a:r>
              <a:rPr lang="en-US" altLang="zh-CN" sz="1600" b="0" i="0" dirty="0">
                <a:solidFill>
                  <a:srgbClr val="333333"/>
                </a:solidFill>
                <a:effectLst/>
                <a:latin typeface="Helvetica Neue"/>
              </a:rPr>
              <a:t>......</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901359"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Web</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——XSS</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跨站脚本攻击</a:t>
            </a:r>
          </a:p>
        </p:txBody>
      </p:sp>
      <p:sp>
        <p:nvSpPr>
          <p:cNvPr id="3" name="文本框 2">
            <a:extLst>
              <a:ext uri="{FF2B5EF4-FFF2-40B4-BE49-F238E27FC236}">
                <a16:creationId xmlns:a16="http://schemas.microsoft.com/office/drawing/2014/main" id="{8C30860F-878F-42DD-BF83-E6C2B9226993}"/>
              </a:ext>
            </a:extLst>
          </p:cNvPr>
          <p:cNvSpPr txBox="1"/>
          <p:nvPr/>
        </p:nvSpPr>
        <p:spPr>
          <a:xfrm>
            <a:off x="4325419" y="2024009"/>
            <a:ext cx="2342508" cy="304698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常用触发事件</a:t>
            </a:r>
          </a:p>
          <a:p>
            <a:pPr marL="742950" lvl="1" indent="-285750">
              <a:buFont typeface="Arial" panose="020B0604020202020204" pitchFamily="34" charset="0"/>
              <a:buChar char="•"/>
            </a:pPr>
            <a:r>
              <a:rPr lang="en-US" altLang="zh-CN" sz="1600" dirty="0" err="1"/>
              <a:t>oninput</a:t>
            </a:r>
            <a:endParaRPr lang="en-US" altLang="zh-CN" sz="1600" dirty="0"/>
          </a:p>
          <a:p>
            <a:pPr marL="742950" lvl="1" indent="-285750">
              <a:buFont typeface="Arial" panose="020B0604020202020204" pitchFamily="34" charset="0"/>
              <a:buChar char="•"/>
            </a:pPr>
            <a:r>
              <a:rPr lang="en-US" altLang="zh-CN" sz="1600" dirty="0"/>
              <a:t>onload</a:t>
            </a:r>
          </a:p>
          <a:p>
            <a:pPr marL="742950" lvl="1" indent="-285750">
              <a:buFont typeface="Arial" panose="020B0604020202020204" pitchFamily="34" charset="0"/>
              <a:buChar char="•"/>
            </a:pPr>
            <a:r>
              <a:rPr lang="en-US" altLang="zh-CN" sz="1600" dirty="0" err="1"/>
              <a:t>oncut</a:t>
            </a:r>
            <a:endParaRPr lang="en-US" altLang="zh-CN" sz="1600" dirty="0"/>
          </a:p>
          <a:p>
            <a:pPr marL="742950" lvl="1" indent="-285750">
              <a:buFont typeface="Arial" panose="020B0604020202020204" pitchFamily="34" charset="0"/>
              <a:buChar char="•"/>
            </a:pPr>
            <a:r>
              <a:rPr lang="en-US" altLang="zh-CN" sz="1600" dirty="0"/>
              <a:t>onclick</a:t>
            </a:r>
          </a:p>
          <a:p>
            <a:pPr marL="742950" lvl="1" indent="-285750">
              <a:buFont typeface="Arial" panose="020B0604020202020204" pitchFamily="34" charset="0"/>
              <a:buChar char="•"/>
            </a:pPr>
            <a:r>
              <a:rPr lang="en-US" altLang="zh-CN" sz="1600" dirty="0" err="1"/>
              <a:t>onerror</a:t>
            </a:r>
            <a:endParaRPr lang="en-US" altLang="zh-CN" sz="1600" dirty="0"/>
          </a:p>
          <a:p>
            <a:pPr marL="742950" lvl="1" indent="-285750">
              <a:buFont typeface="Arial" panose="020B0604020202020204" pitchFamily="34" charset="0"/>
              <a:buChar char="•"/>
            </a:pPr>
            <a:r>
              <a:rPr lang="en-US" altLang="zh-CN" sz="1600" dirty="0" err="1"/>
              <a:t>onmouseover</a:t>
            </a:r>
            <a:endParaRPr lang="en-US" altLang="zh-CN" sz="1600" dirty="0"/>
          </a:p>
          <a:p>
            <a:pPr marL="742950" lvl="1" indent="-285750">
              <a:buFont typeface="Arial" panose="020B0604020202020204" pitchFamily="34" charset="0"/>
              <a:buChar char="•"/>
            </a:pPr>
            <a:r>
              <a:rPr lang="en-US" altLang="zh-CN" sz="1600" dirty="0" err="1"/>
              <a:t>onfocus</a:t>
            </a:r>
            <a:endParaRPr lang="en-US" altLang="zh-CN" sz="1600" dirty="0"/>
          </a:p>
          <a:p>
            <a:pPr marL="742950" lvl="1" indent="-285750">
              <a:buFont typeface="Arial" panose="020B0604020202020204" pitchFamily="34" charset="0"/>
              <a:buChar char="•"/>
            </a:pPr>
            <a:r>
              <a:rPr lang="en-US" altLang="zh-CN" sz="1600" dirty="0" err="1"/>
              <a:t>onblur</a:t>
            </a:r>
            <a:endParaRPr lang="en-US" altLang="zh-CN" sz="1600" dirty="0"/>
          </a:p>
          <a:p>
            <a:pPr marL="742950" lvl="1" indent="-285750">
              <a:buFont typeface="Arial" panose="020B0604020202020204" pitchFamily="34" charset="0"/>
              <a:buChar char="•"/>
            </a:pPr>
            <a:r>
              <a:rPr lang="en-US" altLang="zh-CN" sz="1600" dirty="0"/>
              <a:t>poster</a:t>
            </a:r>
          </a:p>
          <a:p>
            <a:pPr marL="742950" lvl="1" indent="-285750">
              <a:buFont typeface="Arial" panose="020B0604020202020204" pitchFamily="34" charset="0"/>
              <a:buChar char="•"/>
            </a:pPr>
            <a:r>
              <a:rPr lang="en-US" altLang="zh-CN" sz="1600" dirty="0" err="1"/>
              <a:t>onscroll</a:t>
            </a:r>
            <a:endParaRPr lang="en-US" altLang="zh-CN" sz="1600" dirty="0"/>
          </a:p>
          <a:p>
            <a:pPr marL="742950" lvl="1" indent="-285750">
              <a:buFont typeface="Arial" panose="020B0604020202020204" pitchFamily="34" charset="0"/>
              <a:buChar char="•"/>
            </a:pPr>
            <a:r>
              <a:rPr lang="en-US" altLang="zh-CN" sz="1600" dirty="0"/>
              <a:t>......</a:t>
            </a:r>
          </a:p>
        </p:txBody>
      </p:sp>
      <p:sp>
        <p:nvSpPr>
          <p:cNvPr id="4" name="文本框 3">
            <a:extLst>
              <a:ext uri="{FF2B5EF4-FFF2-40B4-BE49-F238E27FC236}">
                <a16:creationId xmlns:a16="http://schemas.microsoft.com/office/drawing/2014/main" id="{68531A76-2EE3-4D38-BD5D-DE16734A421E}"/>
              </a:ext>
            </a:extLst>
          </p:cNvPr>
          <p:cNvSpPr txBox="1"/>
          <p:nvPr/>
        </p:nvSpPr>
        <p:spPr>
          <a:xfrm>
            <a:off x="7705618" y="2024009"/>
            <a:ext cx="2856216"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常用恶意代码</a:t>
            </a:r>
          </a:p>
          <a:p>
            <a:pPr marL="742950" lvl="1" indent="-285750">
              <a:buFont typeface="Arial" panose="020B0604020202020204" pitchFamily="34" charset="0"/>
              <a:buChar char="•"/>
            </a:pPr>
            <a:r>
              <a:rPr lang="en-US" altLang="zh-CN" sz="1600" dirty="0"/>
              <a:t>prompt</a:t>
            </a:r>
          </a:p>
          <a:p>
            <a:pPr marL="742950" lvl="1" indent="-285750">
              <a:buFont typeface="Arial" panose="020B0604020202020204" pitchFamily="34" charset="0"/>
              <a:buChar char="•"/>
            </a:pPr>
            <a:r>
              <a:rPr lang="en-US" altLang="zh-CN" sz="1600" dirty="0"/>
              <a:t>confirm</a:t>
            </a:r>
          </a:p>
          <a:p>
            <a:pPr marL="742950" lvl="1" indent="-285750">
              <a:buFont typeface="Arial" panose="020B0604020202020204" pitchFamily="34" charset="0"/>
              <a:buChar char="•"/>
            </a:pPr>
            <a:r>
              <a:rPr lang="en-US" altLang="zh-CN" sz="1600" dirty="0"/>
              <a:t>alert</a:t>
            </a:r>
          </a:p>
          <a:p>
            <a:pPr marL="742950" lvl="1" indent="-285750">
              <a:buFont typeface="Arial" panose="020B0604020202020204" pitchFamily="34" charset="0"/>
              <a:buChar char="•"/>
            </a:pPr>
            <a:r>
              <a:rPr lang="en-US" altLang="zh-CN" sz="1600" dirty="0" err="1"/>
              <a:t>javascript</a:t>
            </a:r>
            <a:endParaRPr lang="en-US" altLang="zh-CN" sz="1600" dirty="0"/>
          </a:p>
          <a:p>
            <a:pPr marL="742950" lvl="1" indent="-285750">
              <a:buFont typeface="Arial" panose="020B0604020202020204" pitchFamily="34" charset="0"/>
              <a:buChar char="•"/>
            </a:pPr>
            <a:r>
              <a:rPr lang="en-US" altLang="zh-CN" sz="1600" dirty="0"/>
              <a:t>eval</a:t>
            </a:r>
          </a:p>
          <a:p>
            <a:pPr marL="742950" lvl="1" indent="-285750">
              <a:buFont typeface="Arial" panose="020B0604020202020204" pitchFamily="34" charset="0"/>
              <a:buChar char="•"/>
            </a:pPr>
            <a:r>
              <a:rPr lang="en-US" altLang="zh-CN" sz="1600" dirty="0"/>
              <a:t>expression</a:t>
            </a:r>
          </a:p>
          <a:p>
            <a:pPr marL="742950" lvl="1" indent="-285750">
              <a:buFont typeface="Arial" panose="020B0604020202020204" pitchFamily="34" charset="0"/>
              <a:buChar char="•"/>
            </a:pPr>
            <a:r>
              <a:rPr lang="en-US" altLang="zh-CN" sz="1600" dirty="0" err="1"/>
              <a:t>window.location</a:t>
            </a:r>
            <a:endParaRPr lang="en-US" altLang="zh-CN" sz="1600" dirty="0"/>
          </a:p>
          <a:p>
            <a:pPr marL="742950" lvl="1" indent="-285750">
              <a:buFont typeface="Arial" panose="020B0604020202020204" pitchFamily="34" charset="0"/>
              <a:buChar char="•"/>
            </a:pPr>
            <a:r>
              <a:rPr lang="en-US" altLang="zh-CN" sz="1600" dirty="0"/>
              <a:t>......</a:t>
            </a:r>
          </a:p>
        </p:txBody>
      </p:sp>
      <p:sp>
        <p:nvSpPr>
          <p:cNvPr id="6" name="文本框 5">
            <a:extLst>
              <a:ext uri="{FF2B5EF4-FFF2-40B4-BE49-F238E27FC236}">
                <a16:creationId xmlns:a16="http://schemas.microsoft.com/office/drawing/2014/main" id="{67487326-D2AF-4114-9E66-9131E3E50C8B}"/>
              </a:ext>
            </a:extLst>
          </p:cNvPr>
          <p:cNvSpPr txBox="1"/>
          <p:nvPr/>
        </p:nvSpPr>
        <p:spPr>
          <a:xfrm>
            <a:off x="6811767" y="4676921"/>
            <a:ext cx="3750067" cy="1191803"/>
          </a:xfrm>
          <a:prstGeom prst="rect">
            <a:avLst/>
          </a:prstGeom>
          <a:noFill/>
        </p:spPr>
        <p:txBody>
          <a:bodyPr wrap="square" rtlCol="0">
            <a:spAutoFit/>
          </a:bodyPr>
          <a:lstStyle/>
          <a:p>
            <a:r>
              <a:rPr lang="zh-CN" altLang="en-US" dirty="0"/>
              <a:t>这里要注意一点：由于</a:t>
            </a:r>
            <a:r>
              <a:rPr lang="en-US" altLang="zh-CN" dirty="0" err="1"/>
              <a:t>apache</a:t>
            </a:r>
            <a:r>
              <a:rPr lang="zh-CN" altLang="en-US" dirty="0"/>
              <a:t>日志的特性，如果是通过</a:t>
            </a:r>
            <a:r>
              <a:rPr lang="en-US" altLang="zh-CN" dirty="0"/>
              <a:t>Post</a:t>
            </a:r>
            <a:r>
              <a:rPr lang="zh-CN" altLang="en-US" dirty="0"/>
              <a:t>请求，则无法准确判断出是否存在</a:t>
            </a:r>
            <a:r>
              <a:rPr lang="en-US" altLang="zh-CN" dirty="0"/>
              <a:t>XSS</a:t>
            </a:r>
            <a:r>
              <a:rPr lang="zh-CN" altLang="en-US" dirty="0"/>
              <a:t>跨站脚本攻击</a:t>
            </a:r>
          </a:p>
        </p:txBody>
      </p:sp>
    </p:spTree>
    <p:extLst>
      <p:ext uri="{BB962C8B-B14F-4D97-AF65-F5344CB8AC3E}">
        <p14:creationId xmlns:p14="http://schemas.microsoft.com/office/powerpoint/2010/main" val="3514752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573399" y="4158546"/>
            <a:ext cx="8671388" cy="2308324"/>
          </a:xfrm>
          <a:prstGeom prst="rect">
            <a:avLst/>
          </a:prstGeom>
          <a:noFill/>
        </p:spPr>
        <p:txBody>
          <a:bodyPr wrap="square" rtlCol="0">
            <a:spAutoFit/>
          </a:bodyPr>
          <a:lstStyle/>
          <a:p>
            <a:pPr algn="l"/>
            <a:r>
              <a:rPr lang="zh-CN" altLang="en-US" sz="2400" b="0" i="0" dirty="0">
                <a:solidFill>
                  <a:srgbClr val="333333"/>
                </a:solidFill>
                <a:effectLst/>
                <a:latin typeface="Helvetica Neue"/>
              </a:rPr>
              <a:t>通常存在于</a:t>
            </a:r>
            <a:r>
              <a:rPr lang="en-US" altLang="zh-CN" sz="2400" b="0" i="0" dirty="0">
                <a:solidFill>
                  <a:srgbClr val="333333"/>
                </a:solidFill>
                <a:effectLst/>
                <a:latin typeface="Helvetica Neue"/>
              </a:rPr>
              <a:t>upload</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file</a:t>
            </a:r>
            <a:r>
              <a:rPr lang="zh-CN" altLang="en-US" sz="2400" b="0" i="0" dirty="0">
                <a:solidFill>
                  <a:srgbClr val="333333"/>
                </a:solidFill>
                <a:effectLst/>
                <a:latin typeface="Helvetica Neue"/>
              </a:rPr>
              <a:t>等出现类似字样的文件，均可能存在恶意文件上传，具体还需结合日志进行判断，一般是判断后续是否有出现</a:t>
            </a:r>
            <a:r>
              <a:rPr lang="en-US" altLang="zh-CN" sz="2400" b="0" i="0" dirty="0" err="1">
                <a:solidFill>
                  <a:srgbClr val="333333"/>
                </a:solidFill>
                <a:effectLst/>
                <a:latin typeface="Helvetica Neue"/>
              </a:rPr>
              <a:t>Webshell</a:t>
            </a:r>
            <a:r>
              <a:rPr lang="zh-CN" altLang="en-US" sz="2400" b="0" i="0" dirty="0">
                <a:solidFill>
                  <a:srgbClr val="333333"/>
                </a:solidFill>
                <a:effectLst/>
                <a:latin typeface="Helvetica Neue"/>
              </a:rPr>
              <a:t>等一些可以的</a:t>
            </a:r>
            <a:r>
              <a:rPr lang="en-US" altLang="zh-CN" sz="2400" b="0" i="0" dirty="0">
                <a:solidFill>
                  <a:srgbClr val="333333"/>
                </a:solidFill>
                <a:effectLst/>
                <a:latin typeface="Helvetica Neue"/>
              </a:rPr>
              <a:t>web</a:t>
            </a:r>
            <a:r>
              <a:rPr lang="zh-CN" altLang="en-US" sz="2400" b="0" i="0" dirty="0">
                <a:solidFill>
                  <a:srgbClr val="333333"/>
                </a:solidFill>
                <a:effectLst/>
                <a:latin typeface="Helvetica Neue"/>
              </a:rPr>
              <a:t>操作，可通过查看下图，发现在</a:t>
            </a:r>
            <a:r>
              <a:rPr lang="en-US" altLang="zh-CN" sz="2400" b="0" i="0" dirty="0" err="1">
                <a:solidFill>
                  <a:srgbClr val="333333"/>
                </a:solidFill>
                <a:effectLst/>
                <a:latin typeface="Helvetica Neue"/>
              </a:rPr>
              <a:t>file.php</a:t>
            </a:r>
            <a:r>
              <a:rPr lang="zh-CN" altLang="en-US" sz="2400" b="0" i="0" dirty="0">
                <a:solidFill>
                  <a:srgbClr val="333333"/>
                </a:solidFill>
                <a:effectLst/>
                <a:latin typeface="Helvetica Neue"/>
              </a:rPr>
              <a:t>页面的前后日志中，有存在一个带着日期的</a:t>
            </a:r>
            <a:r>
              <a:rPr lang="en-US" altLang="zh-CN" sz="2400" b="0" i="0" dirty="0">
                <a:solidFill>
                  <a:srgbClr val="333333"/>
                </a:solidFill>
                <a:effectLst/>
                <a:latin typeface="Helvetica Neue"/>
              </a:rPr>
              <a:t>php</a:t>
            </a:r>
            <a:r>
              <a:rPr lang="zh-CN" altLang="en-US" sz="2400" b="0" i="0" dirty="0">
                <a:solidFill>
                  <a:srgbClr val="333333"/>
                </a:solidFill>
                <a:effectLst/>
                <a:latin typeface="Helvetica Neue"/>
              </a:rPr>
              <a:t>页面，很可能就是利用</a:t>
            </a:r>
            <a:r>
              <a:rPr lang="en-US" altLang="zh-CN" sz="2400" b="0" i="0" dirty="0" err="1">
                <a:solidFill>
                  <a:srgbClr val="333333"/>
                </a:solidFill>
                <a:effectLst/>
                <a:latin typeface="Helvetica Neue"/>
              </a:rPr>
              <a:t>file.php</a:t>
            </a:r>
            <a:r>
              <a:rPr lang="zh-CN" altLang="en-US" sz="2400" b="0" i="0" dirty="0">
                <a:solidFill>
                  <a:srgbClr val="333333"/>
                </a:solidFill>
                <a:effectLst/>
                <a:latin typeface="Helvetica Neue"/>
              </a:rPr>
              <a:t>上传的文件，服务器自动生成名字，因此判断此处可能存在恶意文件上传。</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551246"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恶意文件上传</a:t>
            </a:r>
          </a:p>
        </p:txBody>
      </p:sp>
      <p:pic>
        <p:nvPicPr>
          <p:cNvPr id="62466" name="Picture 2" descr="20210902173206">
            <a:extLst>
              <a:ext uri="{FF2B5EF4-FFF2-40B4-BE49-F238E27FC236}">
                <a16:creationId xmlns:a16="http://schemas.microsoft.com/office/drawing/2014/main" id="{AB1D3F0C-D34F-468A-B78C-9A42AB10E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564" y="1113266"/>
            <a:ext cx="8472755" cy="30452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4D38E1B-4930-46C0-8433-48455EF4D935}"/>
              </a:ext>
            </a:extLst>
          </p:cNvPr>
          <p:cNvSpPr txBox="1"/>
          <p:nvPr/>
        </p:nvSpPr>
        <p:spPr>
          <a:xfrm>
            <a:off x="9051533" y="590046"/>
            <a:ext cx="2825393" cy="1754326"/>
          </a:xfrm>
          <a:prstGeom prst="rect">
            <a:avLst/>
          </a:prstGeom>
          <a:noFill/>
        </p:spPr>
        <p:txBody>
          <a:bodyPr wrap="square" rtlCol="0">
            <a:spAutoFit/>
          </a:bodyPr>
          <a:lstStyle/>
          <a:p>
            <a:r>
              <a:rPr lang="zh-CN" altLang="en-US" dirty="0"/>
              <a:t>一般地，如果</a:t>
            </a:r>
            <a:r>
              <a:rPr lang="en-US" altLang="zh-CN" dirty="0"/>
              <a:t>Post</a:t>
            </a:r>
            <a:r>
              <a:rPr lang="zh-CN" altLang="en-US" dirty="0"/>
              <a:t>请求的数据未被显示出来，则需要我们通过访问的链接以及上下文的访问详情确认此处是否存在恶意文件上传</a:t>
            </a:r>
          </a:p>
        </p:txBody>
      </p:sp>
    </p:spTree>
    <p:extLst>
      <p:ext uri="{BB962C8B-B14F-4D97-AF65-F5344CB8AC3E}">
        <p14:creationId xmlns:p14="http://schemas.microsoft.com/office/powerpoint/2010/main" val="1233358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60306" y="1823312"/>
            <a:ext cx="8671388" cy="2308324"/>
          </a:xfrm>
          <a:prstGeom prst="rect">
            <a:avLst/>
          </a:prstGeom>
          <a:noFill/>
        </p:spPr>
        <p:txBody>
          <a:bodyPr wrap="square" rtlCol="0">
            <a:spAutoFit/>
          </a:bodyPr>
          <a:lstStyle/>
          <a:p>
            <a:pPr algn="l"/>
            <a:r>
              <a:rPr lang="zh-CN" altLang="en-US" sz="2400" b="0" i="0" dirty="0">
                <a:solidFill>
                  <a:srgbClr val="333333"/>
                </a:solidFill>
                <a:effectLst/>
                <a:latin typeface="Helvetica Neue"/>
              </a:rPr>
              <a:t>一般名字可疑的文件，如带日期字样的页面</a:t>
            </a:r>
            <a:r>
              <a:rPr lang="en-US" altLang="zh-CN" sz="2400" b="0" i="0" dirty="0">
                <a:solidFill>
                  <a:srgbClr val="333333"/>
                </a:solidFill>
                <a:effectLst/>
                <a:latin typeface="Helvetica Neue"/>
              </a:rPr>
              <a:t>(.php</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.asp</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a:t>
            </a:r>
            <a:r>
              <a:rPr lang="en-US" altLang="zh-CN" sz="2400" b="0" i="0" dirty="0" err="1">
                <a:solidFill>
                  <a:srgbClr val="333333"/>
                </a:solidFill>
                <a:effectLst/>
                <a:latin typeface="Helvetica Neue"/>
              </a:rPr>
              <a:t>aspx</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.ash</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a:t>
            </a:r>
            <a:r>
              <a:rPr lang="en-US" altLang="zh-CN" sz="2400" b="0" i="0" dirty="0" err="1">
                <a:solidFill>
                  <a:srgbClr val="333333"/>
                </a:solidFill>
                <a:effectLst/>
                <a:latin typeface="Helvetica Neue"/>
              </a:rPr>
              <a:t>jsp</a:t>
            </a:r>
            <a:r>
              <a:rPr lang="zh-CN" altLang="en-US" sz="2400" b="0" i="0" dirty="0">
                <a:solidFill>
                  <a:srgbClr val="333333"/>
                </a:solidFill>
                <a:effectLst/>
                <a:latin typeface="Helvetica Neue"/>
              </a:rPr>
              <a:t>等</a:t>
            </a:r>
            <a:r>
              <a:rPr lang="en-US" altLang="zh-CN" sz="2400" b="0" i="0" dirty="0">
                <a:solidFill>
                  <a:srgbClr val="333333"/>
                </a:solidFill>
                <a:effectLst/>
                <a:latin typeface="Helvetica Neue"/>
              </a:rPr>
              <a:t>)</a:t>
            </a:r>
            <a:r>
              <a:rPr lang="zh-CN" altLang="en-US" sz="2400" b="0" i="0" dirty="0">
                <a:solidFill>
                  <a:srgbClr val="333333"/>
                </a:solidFill>
                <a:effectLst/>
                <a:latin typeface="Helvetica Neue"/>
              </a:rPr>
              <a:t>、一串随机值的页面等，并且是通过</a:t>
            </a:r>
            <a:r>
              <a:rPr lang="en-US" altLang="zh-CN" sz="2400" b="0" i="0" dirty="0">
                <a:solidFill>
                  <a:srgbClr val="333333"/>
                </a:solidFill>
                <a:effectLst/>
                <a:latin typeface="Helvetica Neue"/>
              </a:rPr>
              <a:t>Post</a:t>
            </a:r>
            <a:r>
              <a:rPr lang="zh-CN" altLang="en-US" sz="2400" b="0" i="0" dirty="0">
                <a:solidFill>
                  <a:srgbClr val="333333"/>
                </a:solidFill>
                <a:effectLst/>
                <a:latin typeface="Helvetica Neue"/>
              </a:rPr>
              <a:t>请求，同时会返回一定的数据，此时可判断可能存在一句话木马、</a:t>
            </a:r>
            <a:r>
              <a:rPr lang="en-US" altLang="zh-CN" sz="2400" b="0" i="0" dirty="0" err="1">
                <a:solidFill>
                  <a:srgbClr val="333333"/>
                </a:solidFill>
                <a:effectLst/>
                <a:latin typeface="Helvetica Neue"/>
              </a:rPr>
              <a:t>webshell</a:t>
            </a:r>
            <a:r>
              <a:rPr lang="zh-CN" altLang="en-US" sz="2400" b="0" i="0" dirty="0">
                <a:solidFill>
                  <a:srgbClr val="333333"/>
                </a:solidFill>
                <a:effectLst/>
                <a:latin typeface="Helvetica Neue"/>
              </a:rPr>
              <a:t>等恶意文件，有些日志可能还有</a:t>
            </a:r>
            <a:r>
              <a:rPr lang="en-US" altLang="zh-CN" sz="2400" b="0" i="0" dirty="0">
                <a:solidFill>
                  <a:srgbClr val="333333"/>
                </a:solidFill>
                <a:effectLst/>
                <a:latin typeface="Helvetica Neue"/>
              </a:rPr>
              <a:t>post</a:t>
            </a:r>
            <a:r>
              <a:rPr lang="zh-CN" altLang="en-US" sz="2400" b="0" i="0" dirty="0">
                <a:solidFill>
                  <a:srgbClr val="333333"/>
                </a:solidFill>
                <a:effectLst/>
                <a:latin typeface="Helvetica Neue"/>
              </a:rPr>
              <a:t>请求参数，可结合参数，更准确地判断出是否存在一句话木马、</a:t>
            </a:r>
            <a:r>
              <a:rPr lang="en-US" altLang="zh-CN" sz="2400" b="0" i="0" dirty="0" err="1">
                <a:solidFill>
                  <a:srgbClr val="333333"/>
                </a:solidFill>
                <a:effectLst/>
                <a:latin typeface="Helvetica Neue"/>
              </a:rPr>
              <a:t>webshell</a:t>
            </a:r>
            <a:r>
              <a:rPr lang="zh-CN" altLang="en-US" sz="2400" b="0" i="0" dirty="0">
                <a:solidFill>
                  <a:srgbClr val="333333"/>
                </a:solidFill>
                <a:effectLst/>
                <a:latin typeface="Helvetica Neue"/>
              </a:rPr>
              <a:t>等恶意文件。</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372642"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一句话木马（</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Webshell</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a:t>
            </a:r>
          </a:p>
        </p:txBody>
      </p:sp>
    </p:spTree>
    <p:extLst>
      <p:ext uri="{BB962C8B-B14F-4D97-AF65-F5344CB8AC3E}">
        <p14:creationId xmlns:p14="http://schemas.microsoft.com/office/powerpoint/2010/main" val="100699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60306" y="1823312"/>
            <a:ext cx="8671388" cy="2308324"/>
          </a:xfrm>
          <a:prstGeom prst="rect">
            <a:avLst/>
          </a:prstGeom>
          <a:noFill/>
        </p:spPr>
        <p:txBody>
          <a:bodyPr wrap="square" rtlCol="0">
            <a:spAutoFit/>
          </a:bodyPr>
          <a:lstStyle/>
          <a:p>
            <a:pPr algn="l"/>
            <a:r>
              <a:rPr lang="zh-CN" altLang="en-US" sz="2400" b="0" i="0" dirty="0">
                <a:solidFill>
                  <a:srgbClr val="333333"/>
                </a:solidFill>
                <a:effectLst/>
                <a:latin typeface="Helvetica Neue"/>
              </a:rPr>
              <a:t>访问频率分析：不难理解，就是通过查看攻击者访问的频率来判断攻击者使用的是哪一种攻击。</a:t>
            </a:r>
          </a:p>
          <a:p>
            <a:pPr algn="l"/>
            <a:r>
              <a:rPr lang="zh-CN" altLang="en-US" sz="2400" b="0" i="0" dirty="0">
                <a:solidFill>
                  <a:srgbClr val="333333"/>
                </a:solidFill>
                <a:effectLst/>
                <a:latin typeface="Helvetica Neue"/>
              </a:rPr>
              <a:t>这一特点分析法也常常用在流量分析中。</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常见的类型有有以下：</a:t>
            </a:r>
            <a:r>
              <a:rPr lang="en-US" altLang="zh-CN" sz="2400" b="0" i="0" dirty="0">
                <a:solidFill>
                  <a:srgbClr val="333333"/>
                </a:solidFill>
                <a:effectLst/>
                <a:latin typeface="Helvetica Neue"/>
              </a:rPr>
              <a:t>SQL</a:t>
            </a:r>
            <a:r>
              <a:rPr lang="zh-CN" altLang="en-US" sz="2400" b="0" i="0" dirty="0">
                <a:solidFill>
                  <a:srgbClr val="333333"/>
                </a:solidFill>
                <a:effectLst/>
                <a:latin typeface="Helvetica Neue"/>
              </a:rPr>
              <a:t>盲注、敏感目录爆破、账号爆破、</a:t>
            </a:r>
            <a:r>
              <a:rPr lang="en-US" altLang="zh-CN" sz="2400" b="0" i="0" dirty="0">
                <a:solidFill>
                  <a:srgbClr val="333333"/>
                </a:solidFill>
                <a:effectLst/>
                <a:latin typeface="Helvetica Neue"/>
              </a:rPr>
              <a:t>Web</a:t>
            </a:r>
            <a:r>
              <a:rPr lang="zh-CN" altLang="en-US" sz="2400" b="0" i="0" dirty="0">
                <a:solidFill>
                  <a:srgbClr val="333333"/>
                </a:solidFill>
                <a:effectLst/>
                <a:latin typeface="Helvetica Neue"/>
              </a:rPr>
              <a:t>扫描。</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551246"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访问频率分析</a:t>
            </a:r>
          </a:p>
        </p:txBody>
      </p:sp>
    </p:spTree>
    <p:extLst>
      <p:ext uri="{BB962C8B-B14F-4D97-AF65-F5344CB8AC3E}">
        <p14:creationId xmlns:p14="http://schemas.microsoft.com/office/powerpoint/2010/main" val="556774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5" y="3432193"/>
            <a:ext cx="5975083" cy="707886"/>
          </a:xfrm>
          <a:prstGeom prst="rect">
            <a:avLst/>
          </a:prstGeom>
          <a:noFill/>
        </p:spPr>
        <p:txBody>
          <a:bodyPr wrap="square" rtlCol="0">
            <a:spAutoFit/>
          </a:bodyPr>
          <a:lstStyle/>
          <a:p>
            <a:pPr algn="just"/>
            <a:r>
              <a:rPr kumimoji="1" lang="zh-CN" altLang="en-US" sz="4000" b="1" dirty="0">
                <a:solidFill>
                  <a:srgbClr val="7AC259"/>
                </a:solidFill>
                <a:latin typeface="Microsoft YaHei" panose="020B0503020204020204" pitchFamily="34" charset="-122"/>
                <a:ea typeface="Microsoft YaHei" panose="020B0503020204020204" pitchFamily="34" charset="-122"/>
              </a:rPr>
              <a:t>内存取证</a:t>
            </a:r>
            <a:r>
              <a:rPr kumimoji="1" lang="en-US" altLang="zh-CN" sz="4000" b="1" dirty="0">
                <a:solidFill>
                  <a:srgbClr val="7AC259"/>
                </a:solidFill>
                <a:latin typeface="Microsoft YaHei" panose="020B0503020204020204" pitchFamily="34" charset="-122"/>
                <a:ea typeface="Microsoft YaHei" panose="020B0503020204020204" pitchFamily="34" charset="-122"/>
              </a:rPr>
              <a:t>——Volatility</a:t>
            </a:r>
            <a:endParaRPr kumimoji="1" lang="zh-CN" altLang="en-US" sz="4000" b="1" dirty="0">
              <a:solidFill>
                <a:srgbClr val="7AC259"/>
              </a:solidFill>
              <a:latin typeface="Microsoft YaHei" panose="020B0503020204020204" pitchFamily="34" charset="-122"/>
              <a:ea typeface="Microsoft YaHei" panose="020B0503020204020204" pitchFamily="34" charset="-122"/>
            </a:endParaRPr>
          </a:p>
        </p:txBody>
      </p:sp>
      <p:sp>
        <p:nvSpPr>
          <p:cNvPr id="9" name="文本框 8"/>
          <p:cNvSpPr txBox="1"/>
          <p:nvPr/>
        </p:nvSpPr>
        <p:spPr>
          <a:xfrm>
            <a:off x="3610610" y="2237740"/>
            <a:ext cx="3299460"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2</a:t>
            </a:r>
            <a:endParaRPr lang="zh-CN" altLang="en-US" sz="4800" b="1" dirty="0">
              <a:latin typeface="Source Han Sans CN Medium" panose="020B0500000000000000" pitchFamily="34" charset="-128"/>
              <a:ea typeface="Source Han Sans CN Medium" panose="020B0500000000000000" pitchFamily="34" charset="-128"/>
            </a:endParaRPr>
          </a:p>
        </p:txBody>
      </p:sp>
    </p:spTree>
    <p:extLst>
      <p:ext uri="{BB962C8B-B14F-4D97-AF65-F5344CB8AC3E}">
        <p14:creationId xmlns:p14="http://schemas.microsoft.com/office/powerpoint/2010/main" val="3646727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287695" y="1118052"/>
            <a:ext cx="8671388" cy="5509200"/>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600" b="0" i="0" dirty="0">
                <a:solidFill>
                  <a:srgbClr val="333333"/>
                </a:solidFill>
                <a:effectLst/>
                <a:latin typeface="Helvetica Neue"/>
              </a:rPr>
              <a:t>SQL</a:t>
            </a:r>
            <a:r>
              <a:rPr lang="zh-CN" altLang="en-US" sz="1600" b="0" i="0" dirty="0">
                <a:solidFill>
                  <a:srgbClr val="333333"/>
                </a:solidFill>
                <a:effectLst/>
                <a:latin typeface="Helvetica Neue"/>
              </a:rPr>
              <a:t>盲注</a:t>
            </a:r>
          </a:p>
          <a:p>
            <a:pPr lvl="1"/>
            <a:r>
              <a:rPr lang="zh-CN" altLang="en-US" sz="1600" b="0" i="0" dirty="0">
                <a:solidFill>
                  <a:srgbClr val="333333"/>
                </a:solidFill>
                <a:effectLst/>
                <a:latin typeface="Helvetica Neue"/>
              </a:rPr>
              <a:t>一般访问比较有规律，基本都包含</a:t>
            </a:r>
            <a:r>
              <a:rPr lang="en-US" altLang="zh-CN" sz="1600" b="0" i="0" dirty="0">
                <a:solidFill>
                  <a:srgbClr val="333333"/>
                </a:solidFill>
                <a:effectLst/>
                <a:latin typeface="Helvetica Neue"/>
              </a:rPr>
              <a:t>SQL</a:t>
            </a:r>
            <a:r>
              <a:rPr lang="zh-CN" altLang="en-US" sz="1600" b="0" i="0" dirty="0">
                <a:solidFill>
                  <a:srgbClr val="333333"/>
                </a:solidFill>
                <a:effectLst/>
                <a:latin typeface="Helvetica Neue"/>
              </a:rPr>
              <a:t>语句，并且大体都相似，有个别字符不同</a:t>
            </a:r>
            <a:endParaRPr lang="en-US" altLang="zh-CN" sz="1600" b="0" i="0" dirty="0">
              <a:solidFill>
                <a:srgbClr val="333333"/>
              </a:solidFill>
              <a:effectLst/>
              <a:latin typeface="Helvetica Neue"/>
            </a:endParaRPr>
          </a:p>
          <a:p>
            <a:pPr lvl="1"/>
            <a:endParaRPr lang="zh-CN" altLang="en-US" sz="1600" b="0" i="0" dirty="0">
              <a:solidFill>
                <a:srgbClr val="333333"/>
              </a:solidFill>
              <a:effectLst/>
              <a:latin typeface="Helvetica Neue"/>
            </a:endParaRPr>
          </a:p>
          <a:p>
            <a:pPr marL="285750" indent="-285750" algn="l">
              <a:buFont typeface="Arial" panose="020B0604020202020204" pitchFamily="34" charset="0"/>
              <a:buChar char="•"/>
            </a:pPr>
            <a:r>
              <a:rPr lang="zh-CN" altLang="en-US" sz="1600" b="0" i="0" dirty="0">
                <a:solidFill>
                  <a:srgbClr val="333333"/>
                </a:solidFill>
                <a:effectLst/>
                <a:latin typeface="Helvetica Neue"/>
              </a:rPr>
              <a:t>敏感目录爆破</a:t>
            </a:r>
          </a:p>
          <a:p>
            <a:pPr lvl="1"/>
            <a:r>
              <a:rPr lang="zh-CN" altLang="en-US" sz="1600" b="0" i="0" dirty="0">
                <a:solidFill>
                  <a:srgbClr val="333333"/>
                </a:solidFill>
                <a:effectLst/>
                <a:latin typeface="Helvetica Neue"/>
              </a:rPr>
              <a:t>一般会有大量的探测目录，一般以</a:t>
            </a:r>
            <a:r>
              <a:rPr lang="en-US" altLang="zh-CN" sz="1600" b="0" i="0" dirty="0">
                <a:solidFill>
                  <a:srgbClr val="333333"/>
                </a:solidFill>
                <a:effectLst/>
                <a:latin typeface="Helvetica Neue"/>
              </a:rPr>
              <a:t>Head</a:t>
            </a:r>
            <a:r>
              <a:rPr lang="zh-CN" altLang="en-US" sz="1600" b="0" i="0" dirty="0">
                <a:solidFill>
                  <a:srgbClr val="333333"/>
                </a:solidFill>
                <a:effectLst/>
                <a:latin typeface="Helvetica Neue"/>
              </a:rPr>
              <a:t>方法为主进行探测</a:t>
            </a:r>
            <a:endParaRPr lang="en-US" altLang="zh-CN" sz="1600" b="0" i="0" dirty="0">
              <a:solidFill>
                <a:srgbClr val="333333"/>
              </a:solidFill>
              <a:effectLst/>
              <a:latin typeface="Helvetica Neue"/>
            </a:endParaRPr>
          </a:p>
          <a:p>
            <a:pPr lvl="1"/>
            <a:endParaRPr lang="zh-CN" altLang="en-US" sz="1600" b="0" i="0" dirty="0">
              <a:solidFill>
                <a:srgbClr val="333333"/>
              </a:solidFill>
              <a:effectLst/>
              <a:latin typeface="Helvetica Neue"/>
            </a:endParaRPr>
          </a:p>
          <a:p>
            <a:pPr marL="285750" indent="-285750" algn="l">
              <a:buFont typeface="Arial" panose="020B0604020202020204" pitchFamily="34" charset="0"/>
              <a:buChar char="•"/>
            </a:pPr>
            <a:r>
              <a:rPr lang="zh-CN" altLang="en-US" sz="1600" b="0" i="0" dirty="0">
                <a:solidFill>
                  <a:srgbClr val="333333"/>
                </a:solidFill>
                <a:effectLst/>
                <a:latin typeface="Helvetica Neue"/>
              </a:rPr>
              <a:t>账号爆破</a:t>
            </a:r>
          </a:p>
          <a:p>
            <a:pPr lvl="1"/>
            <a:r>
              <a:rPr lang="zh-CN" altLang="en-US" sz="1600" b="0" i="0" dirty="0">
                <a:solidFill>
                  <a:srgbClr val="333333"/>
                </a:solidFill>
                <a:effectLst/>
                <a:latin typeface="Helvetica Neue"/>
              </a:rPr>
              <a:t>通常都是对一个登录页面进行大量</a:t>
            </a:r>
            <a:r>
              <a:rPr lang="en-US" altLang="zh-CN" sz="1600" b="0" i="0" dirty="0">
                <a:solidFill>
                  <a:srgbClr val="333333"/>
                </a:solidFill>
                <a:effectLst/>
                <a:latin typeface="Helvetica Neue"/>
              </a:rPr>
              <a:t>post</a:t>
            </a:r>
            <a:r>
              <a:rPr lang="zh-CN" altLang="en-US" sz="1600" b="0" i="0" dirty="0">
                <a:solidFill>
                  <a:srgbClr val="333333"/>
                </a:solidFill>
                <a:effectLst/>
                <a:latin typeface="Helvetica Neue"/>
              </a:rPr>
              <a:t>请求，并且返回值基本相似</a:t>
            </a:r>
            <a:endParaRPr lang="en-US" altLang="zh-CN" sz="1600" b="0" i="0" dirty="0">
              <a:solidFill>
                <a:srgbClr val="333333"/>
              </a:solidFill>
              <a:effectLst/>
              <a:latin typeface="Helvetica Neue"/>
            </a:endParaRPr>
          </a:p>
          <a:p>
            <a:pPr lvl="1"/>
            <a:endParaRPr lang="en-US" altLang="zh-CN" sz="1600" b="0" i="0" dirty="0">
              <a:solidFill>
                <a:srgbClr val="333333"/>
              </a:solidFill>
              <a:effectLst/>
              <a:latin typeface="Helvetica Neue"/>
            </a:endParaRPr>
          </a:p>
          <a:p>
            <a:pPr marL="285750" indent="-285750" algn="l">
              <a:buFont typeface="Arial" panose="020B0604020202020204" pitchFamily="34" charset="0"/>
              <a:buChar char="•"/>
            </a:pPr>
            <a:r>
              <a:rPr lang="en-US" altLang="zh-CN" sz="1600" b="0" i="0" dirty="0">
                <a:solidFill>
                  <a:srgbClr val="333333"/>
                </a:solidFill>
                <a:effectLst/>
                <a:latin typeface="Helvetica Neue"/>
              </a:rPr>
              <a:t>Web</a:t>
            </a:r>
            <a:r>
              <a:rPr lang="zh-CN" altLang="en-US" sz="1600" b="0" i="0" dirty="0">
                <a:solidFill>
                  <a:srgbClr val="333333"/>
                </a:solidFill>
                <a:effectLst/>
                <a:latin typeface="Helvetica Neue"/>
              </a:rPr>
              <a:t>扫描</a:t>
            </a:r>
          </a:p>
          <a:p>
            <a:pPr lvl="1"/>
            <a:r>
              <a:rPr lang="zh-CN" altLang="en-US" sz="1600" b="0" i="0" dirty="0">
                <a:solidFill>
                  <a:srgbClr val="333333"/>
                </a:solidFill>
                <a:effectLst/>
                <a:latin typeface="Helvetica Neue"/>
              </a:rPr>
              <a:t>一般来说，访问的目标比较离散，并且来源地址相对固定，同时访问的结果大多数也都是失败的，并且在参数中有比较明显的扫描器特征字段</a:t>
            </a:r>
          </a:p>
          <a:p>
            <a:pPr lvl="1"/>
            <a:r>
              <a:rPr lang="zh-CN" altLang="en-US" sz="1600" b="0" i="0" dirty="0">
                <a:solidFill>
                  <a:srgbClr val="333333"/>
                </a:solidFill>
                <a:effectLst/>
                <a:latin typeface="Helvetica Neue"/>
              </a:rPr>
              <a:t>常见扫描器在</a:t>
            </a:r>
            <a:r>
              <a:rPr lang="en-US" altLang="zh-CN" sz="1600" b="0" i="0" dirty="0" err="1">
                <a:solidFill>
                  <a:srgbClr val="333333"/>
                </a:solidFill>
                <a:effectLst/>
                <a:latin typeface="Helvetica Neue"/>
              </a:rPr>
              <a:t>url</a:t>
            </a:r>
            <a:r>
              <a:rPr lang="zh-CN" altLang="en-US" sz="1600" b="0" i="0" dirty="0">
                <a:solidFill>
                  <a:srgbClr val="333333"/>
                </a:solidFill>
                <a:effectLst/>
                <a:latin typeface="Helvetica Neue"/>
              </a:rPr>
              <a:t>上的特征：</a:t>
            </a:r>
            <a:endParaRPr lang="en-US" altLang="zh-CN" sz="1600" b="0" i="0" dirty="0">
              <a:solidFill>
                <a:srgbClr val="333333"/>
              </a:solidFill>
              <a:effectLst/>
              <a:latin typeface="Helvetica Neue"/>
            </a:endParaRPr>
          </a:p>
          <a:p>
            <a:pPr lvl="1"/>
            <a:endParaRPr lang="zh-CN" altLang="en-US" sz="1600" b="0" i="0" dirty="0">
              <a:solidFill>
                <a:srgbClr val="333333"/>
              </a:solidFill>
              <a:effectLst/>
              <a:latin typeface="Helvetica Neue"/>
            </a:endParaRPr>
          </a:p>
          <a:p>
            <a:pPr marL="742950" lvl="1" indent="-285750">
              <a:buFont typeface="Arial" panose="020B0604020202020204" pitchFamily="34" charset="0"/>
              <a:buChar char="•"/>
            </a:pPr>
            <a:r>
              <a:rPr lang="en-US" altLang="zh-CN" sz="1600" b="0" i="0" dirty="0">
                <a:solidFill>
                  <a:srgbClr val="333333"/>
                </a:solidFill>
                <a:effectLst/>
                <a:latin typeface="Helvetica Neue"/>
              </a:rPr>
              <a:t>AWVS 10.5</a:t>
            </a:r>
            <a:r>
              <a:rPr lang="zh-CN" altLang="en-US" sz="1600" b="0" i="0" dirty="0">
                <a:solidFill>
                  <a:srgbClr val="333333"/>
                </a:solidFill>
                <a:effectLst/>
                <a:latin typeface="Helvetica Neue"/>
              </a:rPr>
              <a:t>或</a:t>
            </a:r>
            <a:r>
              <a:rPr lang="en-US" altLang="zh-CN" sz="1600" b="0" i="0" dirty="0">
                <a:solidFill>
                  <a:srgbClr val="333333"/>
                </a:solidFill>
                <a:effectLst/>
                <a:latin typeface="Helvetica Neue"/>
              </a:rPr>
              <a:t>11</a:t>
            </a:r>
          </a:p>
          <a:p>
            <a:pPr lvl="2"/>
            <a:r>
              <a:rPr lang="en-US" altLang="zh-CN" sz="1600" b="0" i="0" dirty="0" err="1">
                <a:solidFill>
                  <a:srgbClr val="333333"/>
                </a:solidFill>
                <a:effectLst/>
                <a:latin typeface="Helvetica Neue"/>
              </a:rPr>
              <a:t>acunetix</a:t>
            </a:r>
            <a:r>
              <a:rPr lang="en-US" altLang="zh-CN" sz="1600" b="0" i="0" dirty="0">
                <a:solidFill>
                  <a:srgbClr val="333333"/>
                </a:solidFill>
                <a:effectLst/>
                <a:latin typeface="Helvetica Neue"/>
              </a:rPr>
              <a:t>-</a:t>
            </a:r>
            <a:r>
              <a:rPr lang="en-US" altLang="zh-CN" sz="1600" b="0" i="0" dirty="0" err="1">
                <a:solidFill>
                  <a:srgbClr val="333333"/>
                </a:solidFill>
                <a:effectLst/>
                <a:latin typeface="Helvetica Neue"/>
              </a:rPr>
              <a:t>wvs</a:t>
            </a:r>
            <a:r>
              <a:rPr lang="en-US" altLang="zh-CN" sz="1600" b="0" i="0" dirty="0">
                <a:solidFill>
                  <a:srgbClr val="333333"/>
                </a:solidFill>
                <a:effectLst/>
                <a:latin typeface="Helvetica Neue"/>
              </a:rPr>
              <a:t>-test-for-some-inexistent-file</a:t>
            </a:r>
          </a:p>
          <a:p>
            <a:pPr lvl="2"/>
            <a:r>
              <a:rPr lang="en-US" altLang="zh-CN" sz="1600" b="0" i="0" dirty="0" err="1">
                <a:solidFill>
                  <a:srgbClr val="333333"/>
                </a:solidFill>
                <a:effectLst/>
                <a:latin typeface="Helvetica Neue"/>
              </a:rPr>
              <a:t>by_wvs</a:t>
            </a:r>
            <a:endParaRPr lang="en-US" altLang="zh-CN" sz="1600" b="0" i="0" dirty="0">
              <a:solidFill>
                <a:srgbClr val="333333"/>
              </a:solidFill>
              <a:effectLst/>
              <a:latin typeface="Helvetica Neue"/>
            </a:endParaRPr>
          </a:p>
          <a:p>
            <a:pPr lvl="2"/>
            <a:r>
              <a:rPr lang="en-US" altLang="zh-CN" sz="1600" b="0" i="0" dirty="0" err="1">
                <a:solidFill>
                  <a:srgbClr val="333333"/>
                </a:solidFill>
                <a:effectLst/>
                <a:latin typeface="Helvetica Neue"/>
              </a:rPr>
              <a:t>acunetix_wvs_security_test</a:t>
            </a:r>
            <a:endParaRPr lang="en-US" altLang="zh-CN" sz="1600" b="0" i="0" dirty="0">
              <a:solidFill>
                <a:srgbClr val="333333"/>
              </a:solidFill>
              <a:effectLst/>
              <a:latin typeface="Helvetica Neue"/>
            </a:endParaRPr>
          </a:p>
          <a:p>
            <a:pPr lvl="2"/>
            <a:r>
              <a:rPr lang="en-US" altLang="zh-CN" sz="1600" b="0" i="0" dirty="0" err="1">
                <a:solidFill>
                  <a:srgbClr val="333333"/>
                </a:solidFill>
                <a:effectLst/>
                <a:latin typeface="Helvetica Neue"/>
              </a:rPr>
              <a:t>acunetix</a:t>
            </a:r>
            <a:endParaRPr lang="en-US" altLang="zh-CN" sz="1600" b="0" i="0" dirty="0">
              <a:solidFill>
                <a:srgbClr val="333333"/>
              </a:solidFill>
              <a:effectLst/>
              <a:latin typeface="Helvetica Neue"/>
            </a:endParaRPr>
          </a:p>
          <a:p>
            <a:pPr lvl="2"/>
            <a:r>
              <a:rPr lang="en-US" altLang="zh-CN" sz="1600" b="0" i="0" dirty="0" err="1">
                <a:solidFill>
                  <a:srgbClr val="333333"/>
                </a:solidFill>
                <a:effectLst/>
                <a:latin typeface="Helvetica Neue"/>
              </a:rPr>
              <a:t>acunetix_wvs</a:t>
            </a:r>
            <a:endParaRPr lang="en-US" altLang="zh-CN" sz="1600" b="0" i="0" dirty="0">
              <a:solidFill>
                <a:srgbClr val="333333"/>
              </a:solidFill>
              <a:effectLst/>
              <a:latin typeface="Helvetica Neue"/>
            </a:endParaRPr>
          </a:p>
          <a:p>
            <a:pPr lvl="2"/>
            <a:r>
              <a:rPr lang="en-US" altLang="zh-CN" sz="1600" b="0" i="0" dirty="0" err="1">
                <a:solidFill>
                  <a:srgbClr val="333333"/>
                </a:solidFill>
                <a:effectLst/>
                <a:latin typeface="Helvetica Neue"/>
              </a:rPr>
              <a:t>acunetix_test</a:t>
            </a:r>
            <a:endParaRPr lang="en-US" altLang="zh-CN" sz="1600" b="0" i="0" dirty="0">
              <a:solidFill>
                <a:srgbClr val="333333"/>
              </a:solidFill>
              <a:effectLst/>
              <a:latin typeface="Helvetica Neue"/>
            </a:endParaRPr>
          </a:p>
          <a:p>
            <a:pPr lvl="2"/>
            <a:r>
              <a:rPr lang="en-US" altLang="zh-CN" sz="1600" b="0" i="0" dirty="0" err="1">
                <a:solidFill>
                  <a:srgbClr val="333333"/>
                </a:solidFill>
                <a:effectLst/>
                <a:latin typeface="Helvetica Neue"/>
              </a:rPr>
              <a:t>wvs_test</a:t>
            </a:r>
            <a:endParaRPr lang="en-US" altLang="zh-CN" sz="16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641463"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访问频率分析</a:t>
            </a:r>
          </a:p>
        </p:txBody>
      </p:sp>
      <p:sp>
        <p:nvSpPr>
          <p:cNvPr id="3" name="文本框 2">
            <a:extLst>
              <a:ext uri="{FF2B5EF4-FFF2-40B4-BE49-F238E27FC236}">
                <a16:creationId xmlns:a16="http://schemas.microsoft.com/office/drawing/2014/main" id="{2BDE909D-EDB8-4B17-9F16-BE75483CEF7D}"/>
              </a:ext>
            </a:extLst>
          </p:cNvPr>
          <p:cNvSpPr txBox="1"/>
          <p:nvPr/>
        </p:nvSpPr>
        <p:spPr>
          <a:xfrm>
            <a:off x="6096000" y="4445645"/>
            <a:ext cx="1897294"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err="1"/>
              <a:t>Appscan</a:t>
            </a:r>
            <a:endParaRPr lang="en-US" altLang="zh-CN" sz="1600" dirty="0"/>
          </a:p>
          <a:p>
            <a:pPr lvl="1"/>
            <a:r>
              <a:rPr lang="en-US" altLang="zh-CN" sz="1600" dirty="0" err="1"/>
              <a:t>Appscan</a:t>
            </a:r>
            <a:endParaRPr lang="en-US" altLang="zh-CN" sz="1600" dirty="0"/>
          </a:p>
          <a:p>
            <a:pPr marL="285750" indent="-285750">
              <a:buFont typeface="Arial" panose="020B0604020202020204" pitchFamily="34" charset="0"/>
              <a:buChar char="•"/>
            </a:pPr>
            <a:r>
              <a:rPr lang="en-US" altLang="zh-CN" sz="1600" dirty="0" err="1"/>
              <a:t>Webinspect</a:t>
            </a:r>
            <a:endParaRPr lang="en-US" altLang="zh-CN" sz="1600" dirty="0"/>
          </a:p>
          <a:p>
            <a:pPr lvl="1"/>
            <a:r>
              <a:rPr lang="en-US" altLang="zh-CN" sz="1600" dirty="0"/>
              <a:t>HP404</a:t>
            </a:r>
          </a:p>
          <a:p>
            <a:pPr marL="285750" indent="-285750">
              <a:buFont typeface="Arial" panose="020B0604020202020204" pitchFamily="34" charset="0"/>
              <a:buChar char="•"/>
            </a:pPr>
            <a:r>
              <a:rPr lang="en-US" altLang="zh-CN" sz="1600" dirty="0" err="1"/>
              <a:t>Rsas</a:t>
            </a:r>
            <a:endParaRPr lang="en-US" altLang="zh-CN" sz="1600" dirty="0"/>
          </a:p>
          <a:p>
            <a:pPr lvl="1"/>
            <a:r>
              <a:rPr lang="en-US" altLang="zh-CN" sz="1600" dirty="0" err="1"/>
              <a:t>nsfocus</a:t>
            </a:r>
            <a:endParaRPr lang="en-US" altLang="zh-CN" sz="1600" dirty="0"/>
          </a:p>
          <a:p>
            <a:pPr marL="285750" indent="-285750">
              <a:buFont typeface="Arial" panose="020B0604020202020204" pitchFamily="34" charset="0"/>
              <a:buChar char="•"/>
            </a:pPr>
            <a:r>
              <a:rPr lang="en-US" altLang="zh-CN" sz="1600" dirty="0"/>
              <a:t>Nessus</a:t>
            </a:r>
          </a:p>
          <a:p>
            <a:pPr lvl="1"/>
            <a:r>
              <a:rPr lang="en-US" altLang="zh-CN" sz="1600" dirty="0" err="1"/>
              <a:t>nessus</a:t>
            </a:r>
            <a:endParaRPr lang="en-US" altLang="zh-CN" sz="1600" dirty="0"/>
          </a:p>
          <a:p>
            <a:pPr lvl="1"/>
            <a:r>
              <a:rPr lang="en-US" altLang="zh-CN" sz="1600" dirty="0"/>
              <a:t>Nessus</a:t>
            </a:r>
            <a:endParaRPr lang="zh-CN" altLang="en-US" sz="1600" dirty="0"/>
          </a:p>
        </p:txBody>
      </p:sp>
      <p:sp>
        <p:nvSpPr>
          <p:cNvPr id="4" name="文本框 3">
            <a:extLst>
              <a:ext uri="{FF2B5EF4-FFF2-40B4-BE49-F238E27FC236}">
                <a16:creationId xmlns:a16="http://schemas.microsoft.com/office/drawing/2014/main" id="{E56A23AB-E441-4272-BF47-AD9741260F8E}"/>
              </a:ext>
            </a:extLst>
          </p:cNvPr>
          <p:cNvSpPr txBox="1"/>
          <p:nvPr/>
        </p:nvSpPr>
        <p:spPr>
          <a:xfrm>
            <a:off x="8092611" y="4445645"/>
            <a:ext cx="3236360" cy="1815882"/>
          </a:xfrm>
          <a:prstGeom prst="rect">
            <a:avLst/>
          </a:prstGeom>
          <a:noFill/>
        </p:spPr>
        <p:txBody>
          <a:bodyPr wrap="square" rtlCol="0">
            <a:spAutoFit/>
          </a:bodyPr>
          <a:lstStyle/>
          <a:p>
            <a:pPr marL="285750" indent="-285750">
              <a:buFont typeface="Arial" panose="020B0604020202020204" pitchFamily="34" charset="0"/>
              <a:buChar char="•"/>
            </a:pPr>
            <a:r>
              <a:rPr lang="nb-NO" altLang="zh-CN" sz="1600" dirty="0"/>
              <a:t>Netsparker</a:t>
            </a:r>
          </a:p>
          <a:p>
            <a:pPr lvl="1"/>
            <a:r>
              <a:rPr lang="nb-NO" altLang="zh-CN" sz="1600" dirty="0"/>
              <a:t>netsparker</a:t>
            </a:r>
          </a:p>
          <a:p>
            <a:pPr lvl="1"/>
            <a:r>
              <a:rPr lang="nb-NO" altLang="zh-CN" sz="1600" dirty="0"/>
              <a:t>Netsparker</a:t>
            </a:r>
          </a:p>
          <a:p>
            <a:pPr lvl="1"/>
            <a:r>
              <a:rPr lang="nb-NO" altLang="zh-CN" sz="1600" dirty="0"/>
              <a:t>ns: netsparker</a:t>
            </a:r>
            <a:endParaRPr lang="en-US" altLang="zh-CN" sz="1600" dirty="0"/>
          </a:p>
          <a:p>
            <a:pPr marL="285750" indent="-285750">
              <a:buFont typeface="Arial" panose="020B0604020202020204" pitchFamily="34" charset="0"/>
              <a:buChar char="•"/>
            </a:pPr>
            <a:r>
              <a:rPr lang="en-US" altLang="zh-CN" sz="1600" dirty="0" err="1"/>
              <a:t>Sqlmap</a:t>
            </a:r>
            <a:endParaRPr lang="en-US" altLang="zh-CN" sz="1600" dirty="0"/>
          </a:p>
          <a:p>
            <a:pPr lvl="1"/>
            <a:r>
              <a:rPr lang="en-US" altLang="zh-CN" sz="1600" dirty="0" err="1"/>
              <a:t>sqlmap</a:t>
            </a:r>
            <a:endParaRPr lang="zh-CN" altLang="en-US" sz="1600" dirty="0"/>
          </a:p>
          <a:p>
            <a:endParaRPr lang="nb-NO" altLang="zh-CN" sz="1600" dirty="0"/>
          </a:p>
        </p:txBody>
      </p:sp>
    </p:spTree>
    <p:extLst>
      <p:ext uri="{BB962C8B-B14F-4D97-AF65-F5344CB8AC3E}">
        <p14:creationId xmlns:p14="http://schemas.microsoft.com/office/powerpoint/2010/main" val="3809270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6" y="3432193"/>
            <a:ext cx="5380894" cy="707886"/>
          </a:xfrm>
          <a:prstGeom prst="rect">
            <a:avLst/>
          </a:prstGeom>
          <a:noFill/>
        </p:spPr>
        <p:txBody>
          <a:bodyPr wrap="square" rtlCol="0">
            <a:spAutoFit/>
          </a:bodyPr>
          <a:lstStyle/>
          <a:p>
            <a:pPr algn="just"/>
            <a:r>
              <a:rPr kumimoji="1" lang="zh-CN" altLang="en-US" sz="4000" b="1" dirty="0">
                <a:solidFill>
                  <a:srgbClr val="7AC259"/>
                </a:solidFill>
                <a:latin typeface="Microsoft YaHei" panose="020B0503020204020204" pitchFamily="34" charset="-122"/>
                <a:ea typeface="Microsoft YaHei" panose="020B0503020204020204" pitchFamily="34" charset="-122"/>
              </a:rPr>
              <a:t>系统日志取证</a:t>
            </a:r>
          </a:p>
        </p:txBody>
      </p:sp>
      <p:sp>
        <p:nvSpPr>
          <p:cNvPr id="9" name="文本框 8"/>
          <p:cNvSpPr txBox="1"/>
          <p:nvPr/>
        </p:nvSpPr>
        <p:spPr>
          <a:xfrm>
            <a:off x="3610610" y="2237740"/>
            <a:ext cx="3399155"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3.2</a:t>
            </a:r>
            <a:endParaRPr lang="zh-CN" altLang="en-US" sz="4800" b="1" dirty="0">
              <a:latin typeface="Source Han Sans CN Medium" panose="020B0500000000000000" pitchFamily="34" charset="-128"/>
              <a:ea typeface="Source Han Sans CN Medium" panose="020B0500000000000000" pitchFamily="34" charset="-128"/>
            </a:endParaRPr>
          </a:p>
        </p:txBody>
      </p:sp>
    </p:spTree>
    <p:extLst>
      <p:ext uri="{BB962C8B-B14F-4D97-AF65-F5344CB8AC3E}">
        <p14:creationId xmlns:p14="http://schemas.microsoft.com/office/powerpoint/2010/main" val="1961657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184953" y="2875956"/>
            <a:ext cx="4085690" cy="1200329"/>
          </a:xfrm>
          <a:prstGeom prst="rect">
            <a:avLst/>
          </a:prstGeom>
          <a:noFill/>
        </p:spPr>
        <p:txBody>
          <a:bodyPr wrap="square" rtlCol="0">
            <a:spAutoFit/>
          </a:bodyPr>
          <a:lstStyle/>
          <a:p>
            <a:pPr algn="l"/>
            <a:r>
              <a:rPr lang="en-US" altLang="zh-CN" sz="2400" b="0" i="0" dirty="0">
                <a:solidFill>
                  <a:srgbClr val="333333"/>
                </a:solidFill>
                <a:effectLst/>
                <a:latin typeface="Helvetica Neue"/>
              </a:rPr>
              <a:t>Linux</a:t>
            </a:r>
            <a:r>
              <a:rPr lang="zh-CN" altLang="en-US" sz="2400" b="0" i="0" dirty="0">
                <a:solidFill>
                  <a:srgbClr val="333333"/>
                </a:solidFill>
                <a:effectLst/>
                <a:latin typeface="Helvetica Neue"/>
              </a:rPr>
              <a:t>的系统日志一般存放在</a:t>
            </a:r>
            <a:r>
              <a:rPr lang="en-US" altLang="zh-CN" sz="2400" b="0" i="0" dirty="0">
                <a:solidFill>
                  <a:srgbClr val="333333"/>
                </a:solidFill>
                <a:effectLst/>
                <a:latin typeface="Helvetica Neue"/>
              </a:rPr>
              <a:t>/var/log</a:t>
            </a:r>
            <a:r>
              <a:rPr lang="zh-CN" altLang="en-US" sz="2400" b="0" i="0" dirty="0">
                <a:solidFill>
                  <a:srgbClr val="333333"/>
                </a:solidFill>
                <a:effectLst/>
                <a:latin typeface="Helvetica Neue"/>
              </a:rPr>
              <a:t>目录下，常见的日志（列举部分）有如图所示：</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671472"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——Linux</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操作系统</a:t>
            </a:r>
          </a:p>
        </p:txBody>
      </p:sp>
      <p:pic>
        <p:nvPicPr>
          <p:cNvPr id="66562" name="Picture 2" descr="20210902174826">
            <a:extLst>
              <a:ext uri="{FF2B5EF4-FFF2-40B4-BE49-F238E27FC236}">
                <a16:creationId xmlns:a16="http://schemas.microsoft.com/office/drawing/2014/main" id="{207242D6-60A0-4CB4-B093-C02B36B09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279565"/>
            <a:ext cx="5807039" cy="517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680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619875" y="1620884"/>
            <a:ext cx="3027452" cy="4154984"/>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2400" b="0" i="0" dirty="0">
                <a:solidFill>
                  <a:srgbClr val="333333"/>
                </a:solidFill>
                <a:effectLst/>
                <a:latin typeface="Helvetica Neue"/>
              </a:rPr>
              <a:t>/var/log/messages</a:t>
            </a: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用于记录系统相关信息，如执行程序、系统错误、启动信息等，一般我们会使用</a:t>
            </a:r>
            <a:r>
              <a:rPr lang="en-US" altLang="zh-CN" sz="2400" b="0" i="0" dirty="0">
                <a:solidFill>
                  <a:srgbClr val="333333"/>
                </a:solidFill>
                <a:effectLst/>
                <a:latin typeface="Helvetica Neue"/>
              </a:rPr>
              <a:t>message</a:t>
            </a:r>
            <a:r>
              <a:rPr lang="zh-CN" altLang="en-US" sz="2400" b="0" i="0" dirty="0">
                <a:solidFill>
                  <a:srgbClr val="333333"/>
                </a:solidFill>
                <a:effectLst/>
                <a:latin typeface="Helvetica Neue"/>
              </a:rPr>
              <a:t>进行查看可疑程序执行的可疑操作，系统在执行程序时出现错误等，</a:t>
            </a:r>
          </a:p>
          <a:p>
            <a:pPr algn="l"/>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23518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——Linux</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65538" name="Picture 2" descr="20210902183453">
            <a:extLst>
              <a:ext uri="{FF2B5EF4-FFF2-40B4-BE49-F238E27FC236}">
                <a16:creationId xmlns:a16="http://schemas.microsoft.com/office/drawing/2014/main" id="{53312570-9E18-4924-BC12-81DC8E8EC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1003" y="1233661"/>
            <a:ext cx="8165379" cy="492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1110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06606" y="1375125"/>
            <a:ext cx="3235181" cy="4524315"/>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2400" b="0" i="0" dirty="0">
                <a:solidFill>
                  <a:srgbClr val="333333"/>
                </a:solidFill>
                <a:effectLst/>
                <a:latin typeface="Helvetica Neue"/>
              </a:rPr>
              <a:t>/var/log/boot.log</a:t>
            </a: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用于记录系统启动信息的日志，一般用于查看在系统启动时所有相关信息，具体如图：</a:t>
            </a: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不难发现，该日志记录的是系统启动时的启动信息，比如开启了哪些服务、做了什么操作都能一目了然。</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23518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——Linux</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64514" name="Picture 2" descr="20210902183424">
            <a:extLst>
              <a:ext uri="{FF2B5EF4-FFF2-40B4-BE49-F238E27FC236}">
                <a16:creationId xmlns:a16="http://schemas.microsoft.com/office/drawing/2014/main" id="{827589A0-C946-4A2F-AEC0-6843EFAC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446" y="1530849"/>
            <a:ext cx="7144167" cy="502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450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914138" y="1639823"/>
            <a:ext cx="3235181" cy="3046988"/>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2400" b="0" i="0" dirty="0">
                <a:solidFill>
                  <a:srgbClr val="333333"/>
                </a:solidFill>
                <a:effectLst/>
                <a:latin typeface="Helvetica Neue"/>
              </a:rPr>
              <a:t>/var/log/</a:t>
            </a:r>
            <a:r>
              <a:rPr lang="en-US" altLang="zh-CN" sz="2400" b="0" i="0" dirty="0" err="1">
                <a:solidFill>
                  <a:srgbClr val="333333"/>
                </a:solidFill>
                <a:effectLst/>
                <a:latin typeface="Helvetica Neue"/>
              </a:rPr>
              <a:t>lastlog</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用于记录了用户近期登陆情况，直接查看</a:t>
            </a:r>
            <a:r>
              <a:rPr lang="en-US" altLang="zh-CN" sz="2400" b="0" i="0" dirty="0" err="1">
                <a:solidFill>
                  <a:srgbClr val="333333"/>
                </a:solidFill>
                <a:effectLst/>
                <a:latin typeface="Helvetica Neue"/>
              </a:rPr>
              <a:t>lastlog</a:t>
            </a:r>
            <a:r>
              <a:rPr lang="zh-CN" altLang="en-US" sz="2400" b="0" i="0" dirty="0">
                <a:solidFill>
                  <a:srgbClr val="333333"/>
                </a:solidFill>
                <a:effectLst/>
                <a:latin typeface="Helvetica Neue"/>
              </a:rPr>
              <a:t>，可能信息不太明显，但是也可以使用</a:t>
            </a:r>
            <a:r>
              <a:rPr lang="en-US" altLang="zh-CN" sz="2400" b="0" i="0" dirty="0" err="1">
                <a:solidFill>
                  <a:srgbClr val="333333"/>
                </a:solidFill>
                <a:effectLst/>
                <a:latin typeface="Helvetica Neue"/>
              </a:rPr>
              <a:t>lastlog</a:t>
            </a:r>
            <a:r>
              <a:rPr lang="zh-CN" altLang="en-US" sz="2400" b="0" i="0" dirty="0">
                <a:solidFill>
                  <a:srgbClr val="333333"/>
                </a:solidFill>
                <a:effectLst/>
                <a:latin typeface="Helvetica Neue"/>
              </a:rPr>
              <a:t>命令进行查看，会比较</a:t>
            </a:r>
            <a:r>
              <a:rPr lang="zh-CN" altLang="en-US" sz="2400" b="0" i="0">
                <a:solidFill>
                  <a:srgbClr val="333333"/>
                </a:solidFill>
                <a:effectLst/>
                <a:latin typeface="Helvetica Neue"/>
              </a:rPr>
              <a:t>详细：</a:t>
            </a:r>
            <a:endParaRPr lang="zh-CN" altLang="en-US"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23518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——Linux</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73730" name="Picture 2" descr="20210902183536">
            <a:extLst>
              <a:ext uri="{FF2B5EF4-FFF2-40B4-BE49-F238E27FC236}">
                <a16:creationId xmlns:a16="http://schemas.microsoft.com/office/drawing/2014/main" id="{61C76CB4-97C8-47D4-AF9E-8A89C6E14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178" y="1779082"/>
            <a:ext cx="7451300" cy="461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8764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417720" y="1743382"/>
            <a:ext cx="7157793" cy="3785652"/>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2400" b="0" i="0" dirty="0">
                <a:solidFill>
                  <a:srgbClr val="333333"/>
                </a:solidFill>
                <a:effectLst/>
                <a:latin typeface="Helvetica Neue"/>
              </a:rPr>
              <a:t>/var/log/</a:t>
            </a:r>
            <a:r>
              <a:rPr lang="en-US" altLang="zh-CN" sz="2400" b="0" i="0" dirty="0" err="1">
                <a:solidFill>
                  <a:srgbClr val="333333"/>
                </a:solidFill>
                <a:effectLst/>
                <a:latin typeface="Helvetica Neue"/>
              </a:rPr>
              <a:t>cron</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pPr lvl="1"/>
            <a:r>
              <a:rPr lang="en-US" altLang="zh-CN" sz="2400" b="0" i="0" dirty="0">
                <a:solidFill>
                  <a:srgbClr val="333333"/>
                </a:solidFill>
                <a:effectLst/>
                <a:latin typeface="Helvetica Neue"/>
              </a:rPr>
              <a:t>Linux</a:t>
            </a:r>
            <a:r>
              <a:rPr lang="zh-CN" altLang="en-US" sz="2400" b="0" i="0" dirty="0">
                <a:solidFill>
                  <a:srgbClr val="333333"/>
                </a:solidFill>
                <a:effectLst/>
                <a:latin typeface="Helvetica Neue"/>
              </a:rPr>
              <a:t>的计划任务相关信息的日志，我们也会使用它来找寻攻击者可能会写入的一些恶意计划任务，其中可能会带有一些恶意软件等相关信息。</a:t>
            </a:r>
          </a:p>
          <a:p>
            <a:pPr algn="l"/>
            <a:endParaRPr lang="zh-CN" altLang="en-US" sz="2400" b="0" i="0" dirty="0">
              <a:solidFill>
                <a:srgbClr val="333333"/>
              </a:solidFill>
              <a:effectLst/>
              <a:latin typeface="Helvetica Neue"/>
            </a:endParaRPr>
          </a:p>
          <a:p>
            <a:pPr marL="342900" indent="-342900" algn="l">
              <a:buFont typeface="Arial" panose="020B0604020202020204" pitchFamily="34" charset="0"/>
              <a:buChar char="•"/>
            </a:pPr>
            <a:r>
              <a:rPr lang="en-US" altLang="zh-CN" sz="2400" b="0" i="0" dirty="0">
                <a:solidFill>
                  <a:srgbClr val="333333"/>
                </a:solidFill>
                <a:effectLst/>
                <a:latin typeface="Helvetica Neue"/>
              </a:rPr>
              <a:t>/var/log/secure</a:t>
            </a:r>
          </a:p>
          <a:p>
            <a:pPr algn="l"/>
            <a:endParaRPr lang="en-US" altLang="zh-CN" sz="2400" b="0" i="0" dirty="0">
              <a:solidFill>
                <a:srgbClr val="333333"/>
              </a:solidFill>
              <a:effectLst/>
              <a:latin typeface="Helvetica Neue"/>
            </a:endParaRPr>
          </a:p>
          <a:p>
            <a:pPr lvl="1"/>
            <a:r>
              <a:rPr lang="zh-CN" altLang="en-US" sz="2400" b="0" i="0" dirty="0">
                <a:solidFill>
                  <a:srgbClr val="333333"/>
                </a:solidFill>
                <a:effectLst/>
                <a:latin typeface="Helvetica Neue"/>
              </a:rPr>
              <a:t>此日志是</a:t>
            </a:r>
            <a:r>
              <a:rPr lang="en-US" altLang="zh-CN" sz="2400" b="0" i="0" dirty="0" err="1">
                <a:solidFill>
                  <a:srgbClr val="333333"/>
                </a:solidFill>
                <a:effectLst/>
                <a:latin typeface="Helvetica Neue"/>
              </a:rPr>
              <a:t>linux</a:t>
            </a:r>
            <a:r>
              <a:rPr lang="en-US" altLang="zh-CN" sz="2400" b="0" i="0" dirty="0">
                <a:solidFill>
                  <a:srgbClr val="333333"/>
                </a:solidFill>
                <a:effectLst/>
                <a:latin typeface="Helvetica Neue"/>
              </a:rPr>
              <a:t> </a:t>
            </a:r>
            <a:r>
              <a:rPr lang="zh-CN" altLang="en-US" sz="2400" b="0" i="0" dirty="0">
                <a:solidFill>
                  <a:srgbClr val="333333"/>
                </a:solidFill>
                <a:effectLst/>
                <a:latin typeface="Helvetica Neue"/>
              </a:rPr>
              <a:t>的安全日志，被用于记录用户工作的安全相关问题以及登陆认证情况，</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23518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——Linux</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7592202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198604" y="2483123"/>
            <a:ext cx="7794792" cy="1815882"/>
          </a:xfrm>
          <a:prstGeom prst="rect">
            <a:avLst/>
          </a:prstGeom>
          <a:noFill/>
        </p:spPr>
        <p:txBody>
          <a:bodyPr wrap="square" rtlCol="0">
            <a:spAutoFit/>
          </a:bodyPr>
          <a:lstStyle/>
          <a:p>
            <a:pPr algn="l"/>
            <a:r>
              <a:rPr lang="en-US" altLang="zh-CN" sz="2800" b="0" i="0" dirty="0">
                <a:solidFill>
                  <a:srgbClr val="333333"/>
                </a:solidFill>
                <a:effectLst/>
                <a:latin typeface="Helvetica Neue"/>
              </a:rPr>
              <a:t>Windows</a:t>
            </a:r>
            <a:r>
              <a:rPr lang="zh-CN" altLang="en-US" sz="2800" b="0" i="0" dirty="0">
                <a:solidFill>
                  <a:srgbClr val="333333"/>
                </a:solidFill>
                <a:effectLst/>
                <a:latin typeface="Helvetica Neue"/>
              </a:rPr>
              <a:t>日志一般在事件查看器中可以进行查看，通常分为五个：应用程序、安全、</a:t>
            </a:r>
            <a:r>
              <a:rPr lang="en-US" altLang="zh-CN" sz="2800" b="0" i="0" dirty="0">
                <a:solidFill>
                  <a:srgbClr val="333333"/>
                </a:solidFill>
                <a:effectLst/>
                <a:latin typeface="Helvetica Neue"/>
              </a:rPr>
              <a:t>Setup</a:t>
            </a:r>
            <a:r>
              <a:rPr lang="zh-CN" altLang="en-US" sz="2800" b="0" i="0" dirty="0">
                <a:solidFill>
                  <a:srgbClr val="333333"/>
                </a:solidFill>
                <a:effectLst/>
                <a:latin typeface="Helvetica Neue"/>
              </a:rPr>
              <a:t>、系统、转发事件。并且这五个中又以应用程序、安全以及系统日志较为常见。</a:t>
            </a:r>
            <a:endParaRPr lang="en-US" altLang="zh-CN" sz="28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82794"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——Windows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3344766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594676" y="1478055"/>
            <a:ext cx="4275276" cy="5016758"/>
          </a:xfrm>
          <a:prstGeom prst="rect">
            <a:avLst/>
          </a:prstGeom>
          <a:noFill/>
        </p:spPr>
        <p:txBody>
          <a:bodyPr wrap="square" rtlCol="0">
            <a:spAutoFit/>
          </a:bodyPr>
          <a:lstStyle/>
          <a:p>
            <a:pPr algn="l"/>
            <a:r>
              <a:rPr lang="zh-CN" altLang="en-US" sz="2000" b="0" i="0" dirty="0">
                <a:solidFill>
                  <a:srgbClr val="333333"/>
                </a:solidFill>
                <a:effectLst/>
                <a:latin typeface="Helvetica Neue"/>
              </a:rPr>
              <a:t>应用程序日志</a:t>
            </a:r>
          </a:p>
          <a:p>
            <a:pPr algn="l"/>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此日志顾名思义便是记录了应用程序的运行情况，包括运行出错、甚至于出错的原因，如图</a:t>
            </a:r>
            <a:endParaRPr lang="en-US" altLang="zh-CN" sz="2000" b="0" i="0" dirty="0">
              <a:solidFill>
                <a:srgbClr val="333333"/>
              </a:solidFill>
              <a:effectLst/>
              <a:latin typeface="Helvetica Neue"/>
            </a:endParaRPr>
          </a:p>
          <a:p>
            <a:pPr algn="l"/>
            <a:endParaRPr lang="en-US" altLang="zh-CN" sz="2000" b="0" i="0" dirty="0">
              <a:solidFill>
                <a:srgbClr val="333333"/>
              </a:solidFill>
              <a:effectLst/>
              <a:latin typeface="Helvetica Neue"/>
            </a:endParaRPr>
          </a:p>
          <a:p>
            <a:pPr algn="l"/>
            <a:r>
              <a:rPr lang="zh-CN" altLang="en-US" sz="2000" b="0" i="0" dirty="0">
                <a:solidFill>
                  <a:srgbClr val="333333"/>
                </a:solidFill>
                <a:effectLst/>
                <a:latin typeface="Helvetica Neue"/>
              </a:rPr>
              <a:t>它指出了错误应用程序名称、版本、具体时间错，并且还指出了错误的模块以及异常代码，故而，我们可以通过这些信息，进行对应的故障排查，具体如何排查可通过适当的资料等进行，这里不做过多说明，需要提的是它在</a:t>
            </a:r>
            <a:r>
              <a:rPr lang="en-US" altLang="zh-CN" sz="2000" b="0" i="0" dirty="0">
                <a:solidFill>
                  <a:srgbClr val="333333"/>
                </a:solidFill>
                <a:effectLst/>
                <a:latin typeface="Helvetica Neue"/>
              </a:rPr>
              <a:t>Windows</a:t>
            </a:r>
            <a:r>
              <a:rPr lang="zh-CN" altLang="en-US" sz="2000" b="0" i="0" dirty="0">
                <a:solidFill>
                  <a:srgbClr val="333333"/>
                </a:solidFill>
                <a:effectLst/>
                <a:latin typeface="Helvetica Neue"/>
              </a:rPr>
              <a:t>中保存在</a:t>
            </a:r>
            <a:r>
              <a:rPr lang="en-US" altLang="zh-CN" sz="2000" b="0" i="0" dirty="0" err="1">
                <a:solidFill>
                  <a:srgbClr val="333333"/>
                </a:solidFill>
                <a:effectLst/>
                <a:latin typeface="Helvetica Neue"/>
              </a:rPr>
              <a:t>Application.evtx</a:t>
            </a:r>
            <a:r>
              <a:rPr lang="zh-CN" altLang="en-US" sz="2000" b="0" i="0" dirty="0">
                <a:solidFill>
                  <a:srgbClr val="333333"/>
                </a:solidFill>
                <a:effectLst/>
                <a:latin typeface="Helvetica Neue"/>
              </a:rPr>
              <a:t>文件中，如果在</a:t>
            </a:r>
            <a:r>
              <a:rPr lang="en-US" altLang="zh-CN" sz="2000" b="0" i="0" dirty="0">
                <a:solidFill>
                  <a:srgbClr val="333333"/>
                </a:solidFill>
                <a:effectLst/>
                <a:latin typeface="Helvetica Neue"/>
              </a:rPr>
              <a:t>CTF</a:t>
            </a:r>
            <a:r>
              <a:rPr lang="zh-CN" altLang="en-US" sz="2000" b="0" i="0" dirty="0">
                <a:solidFill>
                  <a:srgbClr val="333333"/>
                </a:solidFill>
                <a:effectLst/>
                <a:latin typeface="Helvetica Neue"/>
              </a:rPr>
              <a:t>比赛中看到这个文件，那么可能就是让你进行应用程序日志分析了。</a:t>
            </a:r>
            <a:endParaRPr lang="en-US" altLang="zh-CN" sz="20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82794"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——Windows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76802" name="Picture 2" descr="20210902184204">
            <a:extLst>
              <a:ext uri="{FF2B5EF4-FFF2-40B4-BE49-F238E27FC236}">
                <a16:creationId xmlns:a16="http://schemas.microsoft.com/office/drawing/2014/main" id="{634D326A-451E-4675-B279-D769733EC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713" y="1622162"/>
            <a:ext cx="6497611" cy="4645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350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821867" y="1435159"/>
            <a:ext cx="3513827" cy="4524315"/>
          </a:xfrm>
          <a:prstGeom prst="rect">
            <a:avLst/>
          </a:prstGeom>
          <a:noFill/>
        </p:spPr>
        <p:txBody>
          <a:bodyPr wrap="square" rtlCol="0">
            <a:spAutoFit/>
          </a:bodyPr>
          <a:lstStyle/>
          <a:p>
            <a:pPr algn="l"/>
            <a:r>
              <a:rPr lang="zh-CN" altLang="en-US" sz="2400" b="0" i="0" dirty="0">
                <a:solidFill>
                  <a:srgbClr val="333333"/>
                </a:solidFill>
                <a:effectLst/>
                <a:latin typeface="Helvetica Neue"/>
              </a:rPr>
              <a:t>安全日志</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此处的安全日志和</a:t>
            </a:r>
            <a:r>
              <a:rPr lang="en-US" altLang="zh-CN" sz="2400" b="0" i="0" dirty="0">
                <a:solidFill>
                  <a:srgbClr val="333333"/>
                </a:solidFill>
                <a:effectLst/>
                <a:latin typeface="Helvetica Neue"/>
              </a:rPr>
              <a:t>Linux</a:t>
            </a:r>
            <a:r>
              <a:rPr lang="zh-CN" altLang="en-US" sz="2400" b="0" i="0" dirty="0">
                <a:solidFill>
                  <a:srgbClr val="333333"/>
                </a:solidFill>
                <a:effectLst/>
                <a:latin typeface="Helvetica Neue"/>
              </a:rPr>
              <a:t>的安全日志相似，但是它只记录用户登陆情况、用户访问时间以及访问是否授权等，通过它我们可以轻松的发现是否存在爆破风险（一般在短时间内发现大量登陆失败，即可认为该账号被爆破了）。</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82794"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——Windows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75778" name="Picture 2" descr="20210902184310">
            <a:extLst>
              <a:ext uri="{FF2B5EF4-FFF2-40B4-BE49-F238E27FC236}">
                <a16:creationId xmlns:a16="http://schemas.microsoft.com/office/drawing/2014/main" id="{449E83BB-AFD7-43E5-BB77-C22B7582F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160" y="1325366"/>
            <a:ext cx="7273562" cy="520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38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48105" y="1900838"/>
            <a:ext cx="3464103" cy="3693319"/>
          </a:xfrm>
          <a:prstGeom prst="rect">
            <a:avLst/>
          </a:prstGeom>
          <a:noFill/>
        </p:spPr>
        <p:txBody>
          <a:bodyPr wrap="square" rtlCol="0">
            <a:spAutoFit/>
          </a:bodyPr>
          <a:lstStyle/>
          <a:p>
            <a:pPr algn="l"/>
            <a:r>
              <a:rPr lang="en-US" altLang="zh-CN" b="0" i="0" dirty="0">
                <a:solidFill>
                  <a:srgbClr val="333333"/>
                </a:solidFill>
                <a:effectLst/>
                <a:latin typeface="Helvetica Neue"/>
              </a:rPr>
              <a:t>Volatility</a:t>
            </a:r>
            <a:r>
              <a:rPr lang="zh-CN" altLang="en-US" b="0" i="0" dirty="0">
                <a:solidFill>
                  <a:srgbClr val="333333"/>
                </a:solidFill>
                <a:effectLst/>
                <a:latin typeface="Helvetica Neue"/>
              </a:rPr>
              <a:t>是开源的</a:t>
            </a:r>
            <a:r>
              <a:rPr lang="en-US" altLang="zh-CN" b="0" i="0" dirty="0">
                <a:solidFill>
                  <a:srgbClr val="333333"/>
                </a:solidFill>
                <a:effectLst/>
                <a:latin typeface="Helvetica Neue"/>
              </a:rPr>
              <a:t>Windows</a:t>
            </a:r>
            <a:r>
              <a:rPr lang="zh-CN" altLang="en-US" b="0" i="0" dirty="0">
                <a:solidFill>
                  <a:srgbClr val="333333"/>
                </a:solidFill>
                <a:effectLst/>
                <a:latin typeface="Helvetica Neue"/>
              </a:rPr>
              <a:t>，</a:t>
            </a:r>
            <a:r>
              <a:rPr lang="en-US" altLang="zh-CN" b="0" i="0" dirty="0">
                <a:solidFill>
                  <a:srgbClr val="333333"/>
                </a:solidFill>
                <a:effectLst/>
                <a:latin typeface="Helvetica Neue"/>
              </a:rPr>
              <a:t>Linux</a:t>
            </a:r>
            <a:r>
              <a:rPr lang="zh-CN" altLang="en-US" b="0" i="0" dirty="0">
                <a:solidFill>
                  <a:srgbClr val="333333"/>
                </a:solidFill>
                <a:effectLst/>
                <a:latin typeface="Helvetica Neue"/>
              </a:rPr>
              <a:t>，</a:t>
            </a:r>
            <a:r>
              <a:rPr lang="en-US" altLang="zh-CN" b="0" i="0" dirty="0" err="1">
                <a:solidFill>
                  <a:srgbClr val="333333"/>
                </a:solidFill>
                <a:effectLst/>
                <a:latin typeface="Helvetica Neue"/>
              </a:rPr>
              <a:t>MaC</a:t>
            </a:r>
            <a:r>
              <a:rPr lang="zh-CN" altLang="en-US" b="0" i="0" dirty="0">
                <a:solidFill>
                  <a:srgbClr val="333333"/>
                </a:solidFill>
                <a:effectLst/>
                <a:latin typeface="Helvetica Neue"/>
              </a:rPr>
              <a:t>，</a:t>
            </a:r>
            <a:r>
              <a:rPr lang="en-US" altLang="zh-CN" b="0" i="0" dirty="0">
                <a:solidFill>
                  <a:srgbClr val="333333"/>
                </a:solidFill>
                <a:effectLst/>
                <a:latin typeface="Helvetica Neue"/>
              </a:rPr>
              <a:t>Android</a:t>
            </a:r>
            <a:r>
              <a:rPr lang="zh-CN" altLang="en-US" b="0" i="0" dirty="0">
                <a:solidFill>
                  <a:srgbClr val="333333"/>
                </a:solidFill>
                <a:effectLst/>
                <a:latin typeface="Helvetica Neue"/>
              </a:rPr>
              <a:t>的内存取证分析工具，由</a:t>
            </a:r>
            <a:r>
              <a:rPr lang="en-US" altLang="zh-CN" b="0" i="0" dirty="0">
                <a:solidFill>
                  <a:srgbClr val="333333"/>
                </a:solidFill>
                <a:effectLst/>
                <a:latin typeface="Helvetica Neue"/>
              </a:rPr>
              <a:t>python</a:t>
            </a:r>
            <a:r>
              <a:rPr lang="zh-CN" altLang="en-US" b="0" i="0" dirty="0">
                <a:solidFill>
                  <a:srgbClr val="333333"/>
                </a:solidFill>
                <a:effectLst/>
                <a:latin typeface="Helvetica Neue"/>
              </a:rPr>
              <a:t>编写成，命令行操作，支持各种操作系统。</a:t>
            </a:r>
          </a:p>
          <a:p>
            <a:pPr algn="l"/>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并且该工具属于框架类工具。即其本身除却官方自己实现的功能插件外，用户可以根据自己需要来制作自定义插件。</a:t>
            </a:r>
          </a:p>
          <a:p>
            <a:pPr algn="l"/>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通过</a:t>
            </a:r>
            <a:r>
              <a:rPr lang="en-US" altLang="zh-CN" b="0" i="0" dirty="0">
                <a:solidFill>
                  <a:srgbClr val="333333"/>
                </a:solidFill>
                <a:effectLst/>
                <a:latin typeface="Helvetica Neue"/>
              </a:rPr>
              <a:t>-h</a:t>
            </a:r>
            <a:r>
              <a:rPr lang="zh-CN" altLang="en-US" b="0" i="0" dirty="0">
                <a:solidFill>
                  <a:srgbClr val="333333"/>
                </a:solidFill>
                <a:effectLst/>
                <a:latin typeface="Helvetica Neue"/>
              </a:rPr>
              <a:t>参数可以列举出本地工具已经集成了的功能插件以及相关描述。</a:t>
            </a:r>
            <a:endParaRPr lang="zh-CN" altLang="en-US"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013517"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介绍</a:t>
            </a:r>
          </a:p>
        </p:txBody>
      </p:sp>
      <p:pic>
        <p:nvPicPr>
          <p:cNvPr id="6" name="图片 5">
            <a:extLst>
              <a:ext uri="{FF2B5EF4-FFF2-40B4-BE49-F238E27FC236}">
                <a16:creationId xmlns:a16="http://schemas.microsoft.com/office/drawing/2014/main" id="{83FD4AF4-0E09-40D8-999C-D9860AED3FCC}"/>
              </a:ext>
            </a:extLst>
          </p:cNvPr>
          <p:cNvPicPr>
            <a:picLocks noChangeAspect="1"/>
          </p:cNvPicPr>
          <p:nvPr/>
        </p:nvPicPr>
        <p:blipFill>
          <a:blip r:embed="rId2"/>
          <a:stretch>
            <a:fillRect/>
          </a:stretch>
        </p:blipFill>
        <p:spPr>
          <a:xfrm>
            <a:off x="5249042" y="1661784"/>
            <a:ext cx="6276190" cy="4171429"/>
          </a:xfrm>
          <a:prstGeom prst="rect">
            <a:avLst/>
          </a:prstGeom>
        </p:spPr>
      </p:pic>
    </p:spTree>
    <p:extLst>
      <p:ext uri="{BB962C8B-B14F-4D97-AF65-F5344CB8AC3E}">
        <p14:creationId xmlns:p14="http://schemas.microsoft.com/office/powerpoint/2010/main" val="32194649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604756" y="1222466"/>
            <a:ext cx="8982488" cy="4893647"/>
          </a:xfrm>
          <a:prstGeom prst="rect">
            <a:avLst/>
          </a:prstGeom>
          <a:noFill/>
        </p:spPr>
        <p:txBody>
          <a:bodyPr wrap="square" rtlCol="0">
            <a:spAutoFit/>
          </a:bodyPr>
          <a:lstStyle/>
          <a:p>
            <a:pPr algn="l"/>
            <a:r>
              <a:rPr lang="zh-CN" altLang="en-US" sz="2400" b="0" i="0" dirty="0">
                <a:solidFill>
                  <a:srgbClr val="333333"/>
                </a:solidFill>
                <a:effectLst/>
                <a:latin typeface="Helvetica Neue"/>
              </a:rPr>
              <a:t>系统日志</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系统日志则是记录了操作系统安装的应用程序软件相关的事件。它包括了错误、警告及任何应用程序需要报告的信息等。</a:t>
            </a: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相比于</a:t>
            </a:r>
            <a:r>
              <a:rPr lang="en-US" altLang="zh-CN" sz="2400" b="0" i="0" dirty="0">
                <a:solidFill>
                  <a:srgbClr val="333333"/>
                </a:solidFill>
                <a:effectLst/>
                <a:latin typeface="Helvetica Neue"/>
              </a:rPr>
              <a:t>Linux </a:t>
            </a:r>
            <a:r>
              <a:rPr lang="zh-CN" altLang="en-US" sz="2400" b="0" i="0" dirty="0">
                <a:solidFill>
                  <a:srgbClr val="333333"/>
                </a:solidFill>
                <a:effectLst/>
                <a:latin typeface="Helvetica Neue"/>
              </a:rPr>
              <a:t>的日志，</a:t>
            </a:r>
            <a:r>
              <a:rPr lang="en-US" altLang="zh-CN" sz="2400" b="0" i="0" dirty="0">
                <a:solidFill>
                  <a:srgbClr val="333333"/>
                </a:solidFill>
                <a:effectLst/>
                <a:latin typeface="Helvetica Neue"/>
              </a:rPr>
              <a:t>Windows</a:t>
            </a:r>
            <a:r>
              <a:rPr lang="zh-CN" altLang="en-US" sz="2400" b="0" i="0" dirty="0">
                <a:solidFill>
                  <a:srgbClr val="333333"/>
                </a:solidFill>
                <a:effectLst/>
                <a:latin typeface="Helvetica Neue"/>
              </a:rPr>
              <a:t>对于系统日志的记录，也是挺详细的，我们可以通过它来进行一些分析判断，它存在于</a:t>
            </a:r>
            <a:r>
              <a:rPr lang="en-US" altLang="zh-CN" sz="2400" b="0" i="0" dirty="0" err="1">
                <a:solidFill>
                  <a:srgbClr val="333333"/>
                </a:solidFill>
                <a:effectLst/>
                <a:latin typeface="Helvetica Neue"/>
              </a:rPr>
              <a:t>System.evtx</a:t>
            </a:r>
            <a:r>
              <a:rPr lang="zh-CN" altLang="en-US" sz="2400" b="0" i="0" dirty="0">
                <a:solidFill>
                  <a:srgbClr val="333333"/>
                </a:solidFill>
                <a:effectLst/>
                <a:latin typeface="Helvetica Neue"/>
              </a:rPr>
              <a:t>文件中。</a:t>
            </a: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它详细到可以发现使用者信息、登陆类型、登陆失败的账户、失败信息、进程信息、内网信息以及详细身份验证信息等，十分方便。它在操作系统中保存在</a:t>
            </a:r>
            <a:r>
              <a:rPr lang="en-US" altLang="zh-CN" sz="2400" b="0" i="0" dirty="0" err="1">
                <a:solidFill>
                  <a:srgbClr val="333333"/>
                </a:solidFill>
                <a:effectLst/>
                <a:latin typeface="Helvetica Neue"/>
              </a:rPr>
              <a:t>Security.evtx</a:t>
            </a:r>
            <a:r>
              <a:rPr lang="zh-CN" altLang="en-US" sz="2400" b="0" i="0" dirty="0">
                <a:solidFill>
                  <a:srgbClr val="333333"/>
                </a:solidFill>
                <a:effectLst/>
                <a:latin typeface="Helvetica Neue"/>
              </a:rPr>
              <a:t>文件下，我们也可以通过双击它打开安全日志。</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82794"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——Windows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4261497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35262" y="1898752"/>
            <a:ext cx="3224605" cy="707886"/>
          </a:xfrm>
          <a:prstGeom prst="rect">
            <a:avLst/>
          </a:prstGeom>
          <a:noFill/>
        </p:spPr>
        <p:txBody>
          <a:bodyPr wrap="square" rtlCol="0">
            <a:spAutoFit/>
          </a:bodyPr>
          <a:lstStyle/>
          <a:p>
            <a:r>
              <a:rPr kumimoji="1" lang="zh-CN" altLang="en-US" sz="4000" b="1">
                <a:solidFill>
                  <a:srgbClr val="7AC259"/>
                </a:solidFill>
                <a:latin typeface="Microsoft YaHei" panose="020B0503020204020204" pitchFamily="34" charset="-122"/>
                <a:ea typeface="Microsoft YaHei" panose="020B0503020204020204" pitchFamily="34" charset="-122"/>
              </a:rPr>
              <a:t>感谢聆听 </a:t>
            </a:r>
            <a:endParaRPr kumimoji="1" lang="zh-CN" altLang="en-US" sz="4000" b="1" dirty="0">
              <a:solidFill>
                <a:srgbClr val="7AC259"/>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926865" y="2122438"/>
            <a:ext cx="3464103" cy="2308324"/>
          </a:xfrm>
          <a:prstGeom prst="rect">
            <a:avLst/>
          </a:prstGeom>
          <a:noFill/>
        </p:spPr>
        <p:txBody>
          <a:bodyPr wrap="square" rtlCol="0">
            <a:spAutoFit/>
          </a:bodyPr>
          <a:lstStyle/>
          <a:p>
            <a:pPr algn="l"/>
            <a:r>
              <a:rPr lang="zh-CN" altLang="en-US" b="0" i="0" dirty="0">
                <a:solidFill>
                  <a:srgbClr val="333333"/>
                </a:solidFill>
                <a:effectLst/>
                <a:latin typeface="Helvetica Neue"/>
              </a:rPr>
              <a:t>对于内存取证，不同版本的系统运行时的内存数据格式是不一样的，利用这一点，可以先行分析出目标内存镜像对应的系统版本。然后再根据系统版本进行下一步的分析。</a:t>
            </a:r>
          </a:p>
          <a:p>
            <a:pPr algn="l"/>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功能插件为</a:t>
            </a:r>
            <a:r>
              <a:rPr lang="en-US" altLang="zh-CN" b="0" i="0" dirty="0" err="1">
                <a:solidFill>
                  <a:srgbClr val="333333"/>
                </a:solidFill>
                <a:effectLst/>
                <a:latin typeface="Helvetica Neue"/>
              </a:rPr>
              <a:t>imageinfo</a:t>
            </a:r>
            <a:endParaRPr lang="zh-CN" altLang="en-US"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914405"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imageinfo</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sp>
        <p:nvSpPr>
          <p:cNvPr id="3" name="AutoShape 2" descr="20210831143335">
            <a:extLst>
              <a:ext uri="{FF2B5EF4-FFF2-40B4-BE49-F238E27FC236}">
                <a16:creationId xmlns:a16="http://schemas.microsoft.com/office/drawing/2014/main" id="{22C7F45D-A0A5-4C11-BAE5-CB0A9DAF27F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20210831143335">
            <a:extLst>
              <a:ext uri="{FF2B5EF4-FFF2-40B4-BE49-F238E27FC236}">
                <a16:creationId xmlns:a16="http://schemas.microsoft.com/office/drawing/2014/main" id="{93AB7186-2AAD-47EB-8751-8BD655DA3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7965" y="1406897"/>
            <a:ext cx="6617792" cy="404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847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526172" y="1614990"/>
            <a:ext cx="4487617" cy="4801314"/>
          </a:xfrm>
          <a:prstGeom prst="rect">
            <a:avLst/>
          </a:prstGeom>
          <a:noFill/>
        </p:spPr>
        <p:txBody>
          <a:bodyPr wrap="square" rtlCol="0">
            <a:spAutoFit/>
          </a:bodyPr>
          <a:lstStyle/>
          <a:p>
            <a:pPr algn="l"/>
            <a:r>
              <a:rPr lang="en-US" altLang="zh-CN" b="0" i="0" dirty="0" err="1">
                <a:solidFill>
                  <a:srgbClr val="333333"/>
                </a:solidFill>
                <a:effectLst/>
                <a:latin typeface="Helvetica Neue"/>
              </a:rPr>
              <a:t>ps</a:t>
            </a:r>
            <a:r>
              <a:rPr lang="zh-CN" altLang="en-US" b="0" i="0" dirty="0">
                <a:solidFill>
                  <a:srgbClr val="333333"/>
                </a:solidFill>
                <a:effectLst/>
                <a:latin typeface="Helvetica Neue"/>
              </a:rPr>
              <a:t>插件全家桶。它们的功能如图： 对内存数据进行分析显然不能错过系统运行时的进程信息分析。而这四个命令则类似</a:t>
            </a:r>
            <a:r>
              <a:rPr lang="en-US" altLang="zh-CN" b="0" i="0" dirty="0">
                <a:solidFill>
                  <a:srgbClr val="333333"/>
                </a:solidFill>
                <a:effectLst/>
                <a:latin typeface="Helvetica Neue"/>
              </a:rPr>
              <a:t>Linux</a:t>
            </a:r>
            <a:r>
              <a:rPr lang="zh-CN" altLang="en-US" b="0" i="0" dirty="0">
                <a:solidFill>
                  <a:srgbClr val="333333"/>
                </a:solidFill>
                <a:effectLst/>
                <a:latin typeface="Helvetica Neue"/>
              </a:rPr>
              <a:t>系统中的</a:t>
            </a:r>
            <a:r>
              <a:rPr lang="en-US" altLang="zh-CN" b="0" i="0" dirty="0" err="1">
                <a:solidFill>
                  <a:srgbClr val="333333"/>
                </a:solidFill>
                <a:effectLst/>
                <a:latin typeface="Helvetica Neue"/>
              </a:rPr>
              <a:t>ps</a:t>
            </a:r>
            <a:r>
              <a:rPr lang="zh-CN" altLang="en-US" b="0" i="0" dirty="0">
                <a:solidFill>
                  <a:srgbClr val="333333"/>
                </a:solidFill>
                <a:effectLst/>
                <a:latin typeface="Helvetica Neue"/>
              </a:rPr>
              <a:t>命令，可以列举系统运行中的进程。根据列举出的进程可以初步猜测是否受到了进程注入类的攻击。</a:t>
            </a:r>
            <a:endParaRPr lang="en-US" altLang="zh-CN" b="0" i="0" dirty="0">
              <a:solidFill>
                <a:srgbClr val="333333"/>
              </a:solidFill>
              <a:effectLst/>
              <a:latin typeface="Helvetica Neue"/>
            </a:endParaRPr>
          </a:p>
          <a:p>
            <a:pPr algn="l"/>
            <a:r>
              <a:rPr lang="zh-CN" altLang="en-US" dirty="0"/>
              <a:t>三者的详细区别：</a:t>
            </a:r>
          </a:p>
          <a:p>
            <a:pPr algn="l"/>
            <a:endParaRPr lang="zh-CN" altLang="en-US" dirty="0"/>
          </a:p>
          <a:p>
            <a:pPr marL="285750" indent="-285750" algn="l">
              <a:buFont typeface="Arial" panose="020B0604020202020204" pitchFamily="34" charset="0"/>
              <a:buChar char="•"/>
            </a:pPr>
            <a:r>
              <a:rPr lang="en-US" altLang="zh-CN" dirty="0" err="1"/>
              <a:t>pslist</a:t>
            </a:r>
            <a:r>
              <a:rPr lang="zh-CN" altLang="en-US" dirty="0"/>
              <a:t>。不仅显示了所有正在运行的进程，而且给出了有价值的信息，比如</a:t>
            </a:r>
            <a:r>
              <a:rPr lang="en-US" altLang="zh-CN" dirty="0"/>
              <a:t>PID</a:t>
            </a:r>
            <a:r>
              <a:rPr lang="zh-CN" altLang="en-US" dirty="0"/>
              <a:t>、</a:t>
            </a:r>
            <a:r>
              <a:rPr lang="en-US" altLang="zh-CN" dirty="0"/>
              <a:t>PPID</a:t>
            </a:r>
            <a:r>
              <a:rPr lang="zh-CN" altLang="en-US" dirty="0"/>
              <a:t>、启动的时间。</a:t>
            </a:r>
          </a:p>
          <a:p>
            <a:pPr marL="285750" indent="-285750" algn="l">
              <a:buFont typeface="Arial" panose="020B0604020202020204" pitchFamily="34" charset="0"/>
              <a:buChar char="•"/>
            </a:pPr>
            <a:r>
              <a:rPr lang="en-US" altLang="zh-CN" dirty="0" err="1"/>
              <a:t>pstree</a:t>
            </a:r>
            <a:r>
              <a:rPr lang="zh-CN" altLang="en-US" dirty="0"/>
              <a:t>。</a:t>
            </a:r>
            <a:r>
              <a:rPr lang="en-US" altLang="zh-CN" dirty="0" err="1"/>
              <a:t>pslist</a:t>
            </a:r>
            <a:r>
              <a:rPr lang="zh-CN" altLang="en-US" dirty="0"/>
              <a:t>的改进版，可以识别子进程以及父进程</a:t>
            </a:r>
          </a:p>
          <a:p>
            <a:pPr marL="285750" indent="-285750" algn="l">
              <a:buFont typeface="Arial" panose="020B0604020202020204" pitchFamily="34" charset="0"/>
              <a:buChar char="•"/>
            </a:pPr>
            <a:r>
              <a:rPr lang="en-US" altLang="zh-CN" dirty="0" err="1"/>
              <a:t>psscan</a:t>
            </a:r>
            <a:r>
              <a:rPr lang="zh-CN" altLang="en-US" dirty="0"/>
              <a:t>。可以显示出被恶意软件比如</a:t>
            </a:r>
            <a:r>
              <a:rPr lang="en-US" altLang="zh-CN" dirty="0"/>
              <a:t>rootkit</a:t>
            </a:r>
            <a:r>
              <a:rPr lang="zh-CN" altLang="en-US" dirty="0"/>
              <a:t>为了躲避用户或杀毒软件而隐藏的进程</a:t>
            </a:r>
          </a:p>
          <a:p>
            <a:pPr marL="285750" indent="-285750" algn="l">
              <a:buFont typeface="Arial" panose="020B0604020202020204" pitchFamily="34" charset="0"/>
              <a:buChar char="•"/>
            </a:pPr>
            <a:r>
              <a:rPr lang="en-US" altLang="zh-CN" dirty="0" err="1"/>
              <a:t>psxview</a:t>
            </a:r>
            <a:r>
              <a:rPr lang="zh-CN" altLang="en-US" dirty="0"/>
              <a:t>。</a:t>
            </a:r>
            <a:r>
              <a:rPr lang="en-US" altLang="zh-CN" dirty="0" err="1"/>
              <a:t>psscan</a:t>
            </a:r>
            <a:r>
              <a:rPr lang="zh-CN" altLang="en-US" dirty="0"/>
              <a:t>的改进版。</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691127"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pstree|pslist|psscan|psxview</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2050" name="Picture 2" descr="20210831145117">
            <a:extLst>
              <a:ext uri="{FF2B5EF4-FFF2-40B4-BE49-F238E27FC236}">
                <a16:creationId xmlns:a16="http://schemas.microsoft.com/office/drawing/2014/main" id="{1C4DA8FA-A860-496F-8973-3BD15D6C6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8444" y="1113266"/>
            <a:ext cx="6963555" cy="9826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0210831151115">
            <a:extLst>
              <a:ext uri="{FF2B5EF4-FFF2-40B4-BE49-F238E27FC236}">
                <a16:creationId xmlns:a16="http://schemas.microsoft.com/office/drawing/2014/main" id="{ACEB8754-5F90-4E1E-95B8-24BB30A37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810" y="2332234"/>
            <a:ext cx="6932190" cy="452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982401"/>
      </p:ext>
    </p:extLst>
  </p:cSld>
  <p:clrMapOvr>
    <a:masterClrMapping/>
  </p:clrMapOvr>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5859</Words>
  <Application>Microsoft Office PowerPoint</Application>
  <PresentationFormat>宽屏</PresentationFormat>
  <Paragraphs>439</Paragraphs>
  <Slides>71</Slides>
  <Notes>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71</vt:i4>
      </vt:variant>
    </vt:vector>
  </HeadingPairs>
  <TitlesOfParts>
    <vt:vector size="84" baseType="lpstr">
      <vt:lpstr>Helvetica Neue</vt:lpstr>
      <vt:lpstr>Microsoft YaHei Light</vt:lpstr>
      <vt:lpstr>Source Han Sans CN</vt:lpstr>
      <vt:lpstr>Source Han Sans CN Medium</vt:lpstr>
      <vt:lpstr>等线</vt:lpstr>
      <vt:lpstr>等线 Light</vt:lpstr>
      <vt:lpstr>微软雅黑</vt:lpstr>
      <vt:lpstr>微软雅黑</vt:lpstr>
      <vt:lpstr>Arial</vt:lpstr>
      <vt:lpstr>Consolas</vt:lpstr>
      <vt:lpstr>Wingdings</vt:lpstr>
      <vt:lpstr>webwppDefTheme</vt:lpstr>
      <vt:lpstr>Office 主题​​</vt:lpstr>
      <vt:lpstr> 北京长亭科技有限公司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_x000b_北京长亭科技有限公司 </dc:title>
  <dc:creator>Microsoft Office 用户</dc:creator>
  <cp:lastModifiedBy>汐白 丶绘月</cp:lastModifiedBy>
  <cp:revision>7</cp:revision>
  <dcterms:created xsi:type="dcterms:W3CDTF">2021-07-19T08:24:11Z</dcterms:created>
  <dcterms:modified xsi:type="dcterms:W3CDTF">2021-09-03T09:14:44Z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